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1" r:id="rId2"/>
  </p:sldMasterIdLst>
  <p:notesMasterIdLst>
    <p:notesMasterId r:id="rId19"/>
  </p:notesMasterIdLst>
  <p:sldIdLst>
    <p:sldId id="327" r:id="rId3"/>
    <p:sldId id="258" r:id="rId4"/>
    <p:sldId id="259" r:id="rId5"/>
    <p:sldId id="260" r:id="rId6"/>
    <p:sldId id="261" r:id="rId7"/>
    <p:sldId id="262" r:id="rId8"/>
    <p:sldId id="480" r:id="rId9"/>
    <p:sldId id="264" r:id="rId10"/>
    <p:sldId id="481" r:id="rId11"/>
    <p:sldId id="263" r:id="rId12"/>
    <p:sldId id="483" r:id="rId13"/>
    <p:sldId id="484" r:id="rId14"/>
    <p:sldId id="482" r:id="rId15"/>
    <p:sldId id="485" r:id="rId16"/>
    <p:sldId id="265" r:id="rId17"/>
    <p:sldId id="266" r:id="rId18"/>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BE5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dirty="0"/>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AF7DA1E6-3CFF-4392-90C5-727626B08D28}" type="datetimeFigureOut">
              <a:rPr lang="en-US" smtClean="0"/>
              <a:t>2/20/2026</a:t>
            </a:fld>
            <a:endParaRPr lang="en-US" dirty="0"/>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dirty="0"/>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dirty="0"/>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00B6022E-72EF-433F-815B-0B597812623C}" type="slidenum">
              <a:rPr lang="en-US" smtClean="0"/>
              <a:t>‹#›</a:t>
            </a:fld>
            <a:endParaRPr lang="en-US" dirty="0"/>
          </a:p>
        </p:txBody>
      </p:sp>
    </p:spTree>
    <p:extLst>
      <p:ext uri="{BB962C8B-B14F-4D97-AF65-F5344CB8AC3E}">
        <p14:creationId xmlns:p14="http://schemas.microsoft.com/office/powerpoint/2010/main" val="123437196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99475E17-6C0C-4E9C-84B5-FEA6AAD8043A}" type="datetime1">
              <a:rPr lang="en-US" smtClean="0"/>
              <a:t>2/20/2026</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502864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91555D04-A35D-428C-B132-405D5B6D8942}" type="datetime1">
              <a:rPr lang="en-US" smtClean="0"/>
              <a:t>2/20/2026</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425513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4EAA0DE9-798D-4EED-9885-FBF50C25C75D}" type="datetime1">
              <a:rPr lang="en-US" smtClean="0"/>
              <a:t>2/20/2026</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1808349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2/20/2026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427543672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8FC5F6-F338-4AE4-BB23-26385BCFC423}" type="datetimeFigureOut">
              <a:rPr lang="en-US" smtClean="0"/>
              <a:t>2/20/2026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77344292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2/20/2026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62197549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19AB4D41-86C1-4908-B66A-0B50CEB3BF29}" type="datetimeFigureOut">
              <a:rPr lang="en-US" smtClean="0"/>
              <a:t>2/20/2026</a:t>
            </a:fld>
            <a:endParaRPr lang="en-US" dirty="0"/>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988046658"/>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98624D31-43A5-475A-80CF-332C9F6DCF35}" type="datetimeFigureOut">
              <a:rPr lang="en-US" smtClean="0"/>
              <a:t>2/20/2026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5DF2D63-3FF5-D547-96B9-BE9CCD1ABA58}"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131400077"/>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2/20/2026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75DF2D63-3FF5-D547-96B9-BE9CCD1ABA58}" type="slidenum">
              <a:rPr lang="en-US" smtClean="0"/>
              <a:t>‹#›</a:t>
            </a:fld>
            <a:endParaRPr lang="en-US" dirty="0"/>
          </a:p>
        </p:txBody>
      </p:sp>
    </p:spTree>
    <p:extLst>
      <p:ext uri="{BB962C8B-B14F-4D97-AF65-F5344CB8AC3E}">
        <p14:creationId xmlns:p14="http://schemas.microsoft.com/office/powerpoint/2010/main" val="40506952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2/20/2026</a:t>
            </a:fld>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75DF2D63-3FF5-D547-96B9-BE9CCD1ABA58}" type="slidenum">
              <a:rPr lang="en-US" smtClean="0"/>
              <a:t>‹#›</a:t>
            </a:fld>
            <a:endParaRPr lang="en-US" dirty="0"/>
          </a:p>
        </p:txBody>
      </p:sp>
    </p:spTree>
    <p:extLst>
      <p:ext uri="{BB962C8B-B14F-4D97-AF65-F5344CB8AC3E}">
        <p14:creationId xmlns:p14="http://schemas.microsoft.com/office/powerpoint/2010/main" val="37584028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32ABBEA6-7C60-4B02-AE87-00D78D8422AF}" type="datetimeFigureOut">
              <a:rPr lang="en-US" smtClean="0"/>
              <a:t>2/20/2026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r>
              <a:rPr lang="en-US"/>
              <a:t>presentation title</a:t>
            </a:r>
            <a:endParaRPr lang="en-US" dirty="0"/>
          </a:p>
        </p:txBody>
      </p:sp>
      <p:sp>
        <p:nvSpPr>
          <p:cNvPr id="11" name="Slide Number Placeholder 10"/>
          <p:cNvSpPr>
            <a:spLocks noGrp="1"/>
          </p:cNvSpPr>
          <p:nvPr>
            <p:ph type="sldNum" sz="quarter" idx="12"/>
          </p:nvPr>
        </p:nvSpPr>
        <p:spPr/>
        <p:txBody>
          <a:bodyPr/>
          <a:lstStyle/>
          <a:p>
            <a:fld id="{75DF2D63-3FF5-D547-96B9-BE9CCD1ABA58}" type="slidenum">
              <a:rPr lang="en-US" smtClean="0"/>
              <a:t>‹#›</a:t>
            </a:fld>
            <a:endParaRPr lang="en-US" dirty="0"/>
          </a:p>
        </p:txBody>
      </p:sp>
    </p:spTree>
    <p:extLst>
      <p:ext uri="{BB962C8B-B14F-4D97-AF65-F5344CB8AC3E}">
        <p14:creationId xmlns:p14="http://schemas.microsoft.com/office/powerpoint/2010/main" val="3723525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047FC77-5889-4D80-BDDB-C69C1F7505CE}" type="datetime1">
              <a:rPr lang="en-US" smtClean="0"/>
              <a:t>2/20/2026</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1217657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C9CAD897-D46E-4AD2-BD9B-49DD3E640873}" type="datetimeFigureOut">
              <a:rPr lang="en-US" smtClean="0"/>
              <a:t>2/20/2026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75DF2D63-3FF5-D547-96B9-BE9CCD1ABA58}" type="slidenum">
              <a:rPr lang="en-US" smtClean="0"/>
              <a:t>‹#›</a:t>
            </a:fld>
            <a:endParaRPr lang="en-US" dirty="0"/>
          </a:p>
        </p:txBody>
      </p:sp>
    </p:spTree>
    <p:extLst>
      <p:ext uri="{BB962C8B-B14F-4D97-AF65-F5344CB8AC3E}">
        <p14:creationId xmlns:p14="http://schemas.microsoft.com/office/powerpoint/2010/main" val="3106976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2/20/2026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326609944"/>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2/20/2026</a:t>
            </a:fld>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016846000"/>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969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6765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297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46678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1242446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859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80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fld id="{7F037E3D-3507-4F46-8521-38997058D34E}" type="datetime1">
              <a:rPr lang="en-US" smtClean="0"/>
              <a:t>2/20/2026</a:t>
            </a:fld>
            <a:endParaRPr lang="en-US" dirty="0"/>
          </a:p>
        </p:txBody>
      </p:sp>
      <p:sp>
        <p:nvSpPr>
          <p:cNvPr id="5" name="عنصر نائب للتذييل 4"/>
          <p:cNvSpPr>
            <a:spLocks noGrp="1"/>
          </p:cNvSpPr>
          <p:nvPr>
            <p:ph type="ftr" sz="quarter" idx="11"/>
          </p:nvPr>
        </p:nvSpPr>
        <p:spPr/>
        <p:txBody>
          <a:bodyPr/>
          <a:lstStyle/>
          <a:p>
            <a:endParaRPr lang="en-US" dirty="0"/>
          </a:p>
        </p:txBody>
      </p:sp>
      <p:sp>
        <p:nvSpPr>
          <p:cNvPr id="6" name="عنصر نائب لرقم الشريحة 5"/>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18653409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3570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31754662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879841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16939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4950968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1243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E4C91F59-8B05-4E2B-8239-44F7F3A2A5F3}" type="datetime1">
              <a:rPr lang="en-US" smtClean="0"/>
              <a:t>2/20/2026</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152038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9C8D21CF-261E-437B-85AD-85A2ED076C7F}" type="datetime1">
              <a:rPr lang="en-US" smtClean="0"/>
              <a:t>2/20/2026</a:t>
            </a:fld>
            <a:endParaRPr lang="en-US" dirty="0"/>
          </a:p>
        </p:txBody>
      </p:sp>
      <p:sp>
        <p:nvSpPr>
          <p:cNvPr id="8" name="عنصر نائب للتذييل 7"/>
          <p:cNvSpPr>
            <a:spLocks noGrp="1"/>
          </p:cNvSpPr>
          <p:nvPr>
            <p:ph type="ftr" sz="quarter" idx="11"/>
          </p:nvPr>
        </p:nvSpPr>
        <p:spPr/>
        <p:txBody>
          <a:bodyPr/>
          <a:lstStyle/>
          <a:p>
            <a:endParaRPr lang="en-US" dirty="0"/>
          </a:p>
        </p:txBody>
      </p:sp>
      <p:sp>
        <p:nvSpPr>
          <p:cNvPr id="9" name="عنصر نائب لرقم الشريحة 8"/>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315879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C110AAA0-46BB-4579-A774-05B1F3B5F8C8}" type="datetime1">
              <a:rPr lang="en-US" smtClean="0"/>
              <a:t>2/20/2026</a:t>
            </a:fld>
            <a:endParaRPr lang="en-US" dirty="0"/>
          </a:p>
        </p:txBody>
      </p:sp>
      <p:sp>
        <p:nvSpPr>
          <p:cNvPr id="4" name="عنصر نائب للتذييل 3"/>
          <p:cNvSpPr>
            <a:spLocks noGrp="1"/>
          </p:cNvSpPr>
          <p:nvPr>
            <p:ph type="ftr" sz="quarter" idx="11"/>
          </p:nvPr>
        </p:nvSpPr>
        <p:spPr/>
        <p:txBody>
          <a:bodyPr/>
          <a:lstStyle/>
          <a:p>
            <a:endParaRPr lang="en-US" dirty="0"/>
          </a:p>
        </p:txBody>
      </p:sp>
      <p:sp>
        <p:nvSpPr>
          <p:cNvPr id="5" name="عنصر نائب لرقم الشريحة 4"/>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346478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3DF081E-D865-4187-93E8-17D2D7D4CF10}" type="datetime1">
              <a:rPr lang="en-US" smtClean="0"/>
              <a:t>2/20/2026</a:t>
            </a:fld>
            <a:endParaRPr lang="en-US" dirty="0"/>
          </a:p>
        </p:txBody>
      </p:sp>
      <p:sp>
        <p:nvSpPr>
          <p:cNvPr id="3" name="عنصر نائب للتذييل 2"/>
          <p:cNvSpPr>
            <a:spLocks noGrp="1"/>
          </p:cNvSpPr>
          <p:nvPr>
            <p:ph type="ftr" sz="quarter" idx="11"/>
          </p:nvPr>
        </p:nvSpPr>
        <p:spPr/>
        <p:txBody>
          <a:bodyPr/>
          <a:lstStyle/>
          <a:p>
            <a:endParaRPr lang="en-US" dirty="0"/>
          </a:p>
        </p:txBody>
      </p:sp>
      <p:sp>
        <p:nvSpPr>
          <p:cNvPr id="4" name="عنصر نائب لرقم الشريحة 3"/>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2519183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AC3D6227-51E7-4787-80A0-25901E833232}" type="datetime1">
              <a:rPr lang="en-US" smtClean="0"/>
              <a:t>2/20/2026</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472131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ACEC082F-6CC8-424B-ABBC-D451570622D5}" type="datetime1">
              <a:rPr lang="en-US" smtClean="0"/>
              <a:t>2/20/2026</a:t>
            </a:fld>
            <a:endParaRPr lang="en-US" dirty="0"/>
          </a:p>
        </p:txBody>
      </p:sp>
      <p:sp>
        <p:nvSpPr>
          <p:cNvPr id="6" name="عنصر نائب للتذييل 5"/>
          <p:cNvSpPr>
            <a:spLocks noGrp="1"/>
          </p:cNvSpPr>
          <p:nvPr>
            <p:ph type="ftr" sz="quarter" idx="11"/>
          </p:nvPr>
        </p:nvSpPr>
        <p:spPr/>
        <p:txBody>
          <a:bodyPr/>
          <a:lstStyle/>
          <a:p>
            <a:endParaRPr lang="en-US" dirty="0"/>
          </a:p>
        </p:txBody>
      </p:sp>
      <p:sp>
        <p:nvSpPr>
          <p:cNvPr id="7" name="عنصر نائب لرقم الشريحة 6"/>
          <p:cNvSpPr>
            <a:spLocks noGrp="1"/>
          </p:cNvSpPr>
          <p:nvPr>
            <p:ph type="sldNum" sz="quarter" idx="12"/>
          </p:nvPr>
        </p:nvSpPr>
        <p:spPr/>
        <p:txBody>
          <a:bodyPr/>
          <a:lstStyle/>
          <a:p>
            <a:fld id="{75D24788-D181-48C2-8697-28DDD4DA4209}" type="slidenum">
              <a:rPr lang="en-US" smtClean="0"/>
              <a:t>‹#›</a:t>
            </a:fld>
            <a:endParaRPr lang="en-US" dirty="0"/>
          </a:p>
        </p:txBody>
      </p:sp>
    </p:spTree>
    <p:extLst>
      <p:ext uri="{BB962C8B-B14F-4D97-AF65-F5344CB8AC3E}">
        <p14:creationId xmlns:p14="http://schemas.microsoft.com/office/powerpoint/2010/main" val="34823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FF8148E-E75B-4B3E-8A5E-8E69785137E0}" type="datetime1">
              <a:rPr lang="en-US" smtClean="0"/>
              <a:t>2/20/2026</a:t>
            </a:fld>
            <a:endParaRPr lang="en-US"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dirty="0"/>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5D24788-D181-48C2-8697-28DDD4DA4209}" type="slidenum">
              <a:rPr lang="en-US" smtClean="0"/>
              <a:t>‹#›</a:t>
            </a:fld>
            <a:endParaRPr lang="en-US" dirty="0"/>
          </a:p>
        </p:txBody>
      </p:sp>
    </p:spTree>
    <p:extLst>
      <p:ext uri="{BB962C8B-B14F-4D97-AF65-F5344CB8AC3E}">
        <p14:creationId xmlns:p14="http://schemas.microsoft.com/office/powerpoint/2010/main" val="43040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8624D31-43A5-475A-80CF-332C9F6DCF35}" type="datetimeFigureOut">
              <a:rPr lang="en-US" smtClean="0"/>
              <a:t>2/20/2026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75DF2D63-3FF5-D547-96B9-BE9CCD1ABA58}" type="slidenum">
              <a:rPr lang="en-US" smtClean="0"/>
              <a:pPr/>
              <a:t>‹#›</a:t>
            </a:fld>
            <a:endParaRPr lang="en-US" dirty="0"/>
          </a:p>
        </p:txBody>
      </p:sp>
      <p:cxnSp>
        <p:nvCxnSpPr>
          <p:cNvPr id="7" name="Straight Connector 6">
            <a:extLst>
              <a:ext uri="{FF2B5EF4-FFF2-40B4-BE49-F238E27FC236}">
                <a16:creationId xmlns:a16="http://schemas.microsoft.com/office/drawing/2014/main" id="{68335C8C-AAF9-F09D-DD96-0DF9F968C20B}"/>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3951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Lst>
  <p:hf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www.lecturio.com/concepts/anatomy-of-the-heart/"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a:xfrm>
            <a:off x="5449824" y="1007706"/>
            <a:ext cx="5760720" cy="665646"/>
          </a:xfrm>
          <a:ln>
            <a:noFill/>
          </a:ln>
        </p:spPr>
        <p:txBody>
          <a:bodyPr>
            <a:noAutofit/>
          </a:bodyPr>
          <a:lstStyle/>
          <a:p>
            <a:r>
              <a:rPr lang="en-US" sz="2800" b="1" dirty="0">
                <a:effectLst/>
                <a:latin typeface="Times New Roman" panose="02020603050405020304" pitchFamily="18" charset="0"/>
                <a:ea typeface="Times New Roman" panose="02020603050405020304" pitchFamily="18" charset="0"/>
                <a:cs typeface="Arial" panose="020B0604020202020204" pitchFamily="34" charset="0"/>
              </a:rPr>
              <a:t>Histology</a:t>
            </a:r>
            <a:endParaRPr lang="en-US" sz="4000" b="1" dirty="0">
              <a:latin typeface="Calibri" panose="020F050202020403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7C9C890-ADC6-0AA7-BBC0-05E856AA7C3C}"/>
              </a:ext>
            </a:extLst>
          </p:cNvPr>
          <p:cNvSpPr>
            <a:spLocks noGrp="1"/>
          </p:cNvSpPr>
          <p:nvPr>
            <p:ph idx="1"/>
          </p:nvPr>
        </p:nvSpPr>
        <p:spPr>
          <a:xfrm>
            <a:off x="5449507" y="2513562"/>
            <a:ext cx="5761037" cy="2307901"/>
          </a:xfrm>
        </p:spPr>
        <p:txBody>
          <a:bodyPr>
            <a:normAutofit/>
          </a:bodyPr>
          <a:lstStyle/>
          <a:p>
            <a:pPr algn="ctr"/>
            <a:r>
              <a:rPr lang="ar-SA"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جامعة ساوة</a:t>
            </a:r>
          </a:p>
          <a:p>
            <a:pPr algn="ctr"/>
            <a:r>
              <a:rPr lang="ar-IQ"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كلية الصيدلـــــــــــــــــــــــــــــــة</a:t>
            </a:r>
          </a:p>
          <a:p>
            <a:pPr algn="ctr"/>
            <a:r>
              <a:rPr lang="ar-IQ"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المرحلة</a:t>
            </a:r>
            <a:r>
              <a:rPr lang="ar-SA"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rPr>
              <a:t> الأولى </a:t>
            </a:r>
            <a:endParaRPr lang="ar-IQ" sz="2400" b="1" dirty="0">
              <a:solidFill>
                <a:schemeClr val="tx1">
                  <a:lumMod val="85000"/>
                  <a:lumOff val="1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241D8BC6-DD9D-7F06-3B9F-9F2B462E4984}"/>
              </a:ext>
            </a:extLst>
          </p:cNvPr>
          <p:cNvSpPr>
            <a:spLocks noGrp="1"/>
          </p:cNvSpPr>
          <p:nvPr>
            <p:ph type="ftr" sz="quarter" idx="12"/>
          </p:nvPr>
        </p:nvSpPr>
        <p:spPr>
          <a:xfrm rot="16200000">
            <a:off x="-2507202" y="-832825"/>
            <a:ext cx="632764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Raleway" pitchFamily="2" charset="0"/>
                <a:ea typeface="Cascadia Code Light" panose="020B0609020000020004" pitchFamily="49" charset="0"/>
                <a:cs typeface="Cascadia Code Light" panose="020B0609020000020004" pitchFamily="49" charset="0"/>
              </a:rPr>
              <a:t>SAWA UNIVERSITY</a:t>
            </a:r>
            <a:endParaRPr kumimoji="0" lang="en-US" sz="1050" b="0" i="0" u="none" strike="noStrike" kern="1200" cap="none" spc="0" normalizeH="0" baseline="0" noProof="0" dirty="0">
              <a:ln>
                <a:noFill/>
              </a:ln>
              <a:solidFill>
                <a:prstClr val="white"/>
              </a:solidFill>
              <a:effectLst/>
              <a:uLnTx/>
              <a:uFillTx/>
              <a:latin typeface="Raleway" pitchFamily="2" charset="0"/>
              <a:ea typeface="+mn-ea"/>
              <a:cs typeface="+mn-cs"/>
            </a:endParaRPr>
          </a:p>
        </p:txBody>
      </p:sp>
      <p:sp>
        <p:nvSpPr>
          <p:cNvPr id="6" name="TextBox 5">
            <a:extLst>
              <a:ext uri="{FF2B5EF4-FFF2-40B4-BE49-F238E27FC236}">
                <a16:creationId xmlns:a16="http://schemas.microsoft.com/office/drawing/2014/main" id="{E0EE4698-5EB8-1C46-8B6D-3765AF3FB439}"/>
              </a:ext>
            </a:extLst>
          </p:cNvPr>
          <p:cNvSpPr txBox="1"/>
          <p:nvPr/>
        </p:nvSpPr>
        <p:spPr>
          <a:xfrm>
            <a:off x="9708777" y="5761788"/>
            <a:ext cx="2248846" cy="923330"/>
          </a:xfrm>
          <a:prstGeom prst="rect">
            <a:avLst/>
          </a:prstGeom>
          <a:noFill/>
        </p:spPr>
        <p:txBody>
          <a:bodyPr wrap="square" rtlCol="0">
            <a:spAutoFit/>
          </a:bodyPr>
          <a:lstStyle/>
          <a:p>
            <a:pPr algn="ctr"/>
            <a:r>
              <a:rPr lang="en-US" b="1">
                <a:latin typeface="Times New Roman" panose="02020603050405020304" pitchFamily="18" charset="0"/>
                <a:ea typeface="Calibri" panose="020F0502020204030204" pitchFamily="34" charset="0"/>
                <a:cs typeface="Times New Roman" panose="02020603050405020304" pitchFamily="18" charset="0"/>
              </a:rPr>
              <a:t>Ali.H.Al Basheer</a:t>
            </a:r>
          </a:p>
          <a:p>
            <a:pPr algn="ctr"/>
            <a:endParaRPr lang="en-US" b="1">
              <a:latin typeface="Times New Roman" panose="02020603050405020304" pitchFamily="18" charset="0"/>
              <a:ea typeface="Calibri" panose="020F0502020204030204" pitchFamily="34" charset="0"/>
              <a:cs typeface="Times New Roman" panose="02020603050405020304" pitchFamily="18" charset="0"/>
            </a:endParaRPr>
          </a:p>
          <a:p>
            <a:pPr algn="ctr"/>
            <a:r>
              <a:rPr lang="en-US" b="1">
                <a:latin typeface="Times New Roman" panose="02020603050405020304" pitchFamily="18" charset="0"/>
                <a:ea typeface="Calibri" panose="020F0502020204030204" pitchFamily="34" charset="0"/>
                <a:cs typeface="Times New Roman" panose="02020603050405020304" pitchFamily="18" charset="0"/>
              </a:rPr>
              <a:t>MSc histology</a:t>
            </a:r>
            <a:endParaRPr lang="en-US" b="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9086352B-7830-EA52-7060-524232524361}"/>
              </a:ext>
            </a:extLst>
          </p:cNvPr>
          <p:cNvSpPr txBox="1"/>
          <p:nvPr/>
        </p:nvSpPr>
        <p:spPr>
          <a:xfrm>
            <a:off x="1284509" y="6038787"/>
            <a:ext cx="406267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a:t>
            </a: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Picture Placeholder 9">
            <a:extLst>
              <a:ext uri="{FF2B5EF4-FFF2-40B4-BE49-F238E27FC236}">
                <a16:creationId xmlns:a16="http://schemas.microsoft.com/office/drawing/2014/main" id="{2797BFD3-3BE4-4B21-9630-E11518B9C1D2}"/>
              </a:ext>
            </a:extLst>
          </p:cNvPr>
          <p:cNvPicPr>
            <a:picLocks noGrp="1" noChangeAspect="1"/>
          </p:cNvPicPr>
          <p:nvPr>
            <p:ph type="pic" sz="quarter" idx="13"/>
          </p:nvPr>
        </p:nvPicPr>
        <p:blipFill>
          <a:blip r:embed="rId2"/>
          <a:srcRect/>
          <a:stretch>
            <a:fillRect/>
          </a:stretch>
        </p:blipFill>
        <p:spPr>
          <a:xfrm>
            <a:off x="2239743" y="1763065"/>
            <a:ext cx="2656536" cy="2656536"/>
          </a:xfrm>
          <a:prstGeom prst="rect">
            <a:avLst/>
          </a:prstGeom>
        </p:spPr>
      </p:pic>
    </p:spTree>
    <p:extLst>
      <p:ext uri="{BB962C8B-B14F-4D97-AF65-F5344CB8AC3E}">
        <p14:creationId xmlns:p14="http://schemas.microsoft.com/office/powerpoint/2010/main" val="2810133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a:xfrm>
            <a:off x="9040969" y="6289135"/>
            <a:ext cx="2743200" cy="365125"/>
          </a:xfrm>
        </p:spPr>
        <p:txBody>
          <a:bodyPr/>
          <a:lstStyle/>
          <a:p>
            <a:fld id="{75D24788-D181-48C2-8697-28DDD4DA4209}" type="slidenum">
              <a:rPr lang="en-US" smtClean="0"/>
              <a:t>10</a:t>
            </a:fld>
            <a:endParaRPr lang="en-US" dirty="0"/>
          </a:p>
        </p:txBody>
      </p:sp>
      <p:sp>
        <p:nvSpPr>
          <p:cNvPr id="8" name="مستطيل 7"/>
          <p:cNvSpPr/>
          <p:nvPr/>
        </p:nvSpPr>
        <p:spPr>
          <a:xfrm>
            <a:off x="547352" y="2066512"/>
            <a:ext cx="11114468" cy="2629566"/>
          </a:xfrm>
          <a:prstGeom prst="rect">
            <a:avLst/>
          </a:prstGeom>
        </p:spPr>
        <p:txBody>
          <a:bodyPr wrap="square">
            <a:spAutoFit/>
          </a:bodyPr>
          <a:lstStyle/>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مستطيل 11"/>
          <p:cNvSpPr/>
          <p:nvPr/>
        </p:nvSpPr>
        <p:spPr>
          <a:xfrm>
            <a:off x="547352" y="473455"/>
            <a:ext cx="11236817" cy="5920339"/>
          </a:xfrm>
          <a:prstGeom prst="rect">
            <a:avLst/>
          </a:prstGeom>
        </p:spPr>
        <p:txBody>
          <a:bodyPr wrap="square">
            <a:spAutoFit/>
          </a:bodyPr>
          <a:lstStyle/>
          <a:p>
            <a:pPr marL="0" marR="0" algn="just" rtl="0">
              <a:lnSpc>
                <a:spcPct val="107000"/>
              </a:lnSpc>
              <a:spcBef>
                <a:spcPts val="0"/>
              </a:spcBef>
              <a:spcAft>
                <a:spcPts val="0"/>
              </a:spcAft>
              <a:tabLst>
                <a:tab pos="464820" algn="l"/>
              </a:tabLst>
            </a:pPr>
            <a:r>
              <a:rPr lang="en-US" sz="2000" i="1" dirty="0">
                <a:effectLst/>
                <a:latin typeface="Times New Roman" panose="02020603050405020304" pitchFamily="18" charset="0"/>
                <a:ea typeface="Times New Roman" panose="02020603050405020304" pitchFamily="18" charset="0"/>
                <a:cs typeface="Arial" panose="020B0604020202020204" pitchFamily="34" charset="0"/>
              </a:rPr>
              <a:t>B- </a:t>
            </a:r>
            <a:r>
              <a:rPr lang="en-US" sz="2000" b="1" i="1" dirty="0">
                <a:effectLst/>
                <a:latin typeface="Times New Roman" panose="02020603050405020304" pitchFamily="18" charset="0"/>
                <a:ea typeface="Times New Roman" panose="02020603050405020304" pitchFamily="18" charset="0"/>
                <a:cs typeface="Arial" panose="020B0604020202020204" pitchFamily="34" charset="0"/>
              </a:rPr>
              <a:t>Stratified epithelium are classified according to </a:t>
            </a:r>
            <a:r>
              <a:rPr lang="en-US" sz="2000" b="1" i="1" u="heavy" dirty="0">
                <a:effectLst/>
                <a:latin typeface="Times New Roman" panose="02020603050405020304" pitchFamily="18" charset="0"/>
                <a:ea typeface="Times New Roman" panose="02020603050405020304" pitchFamily="18" charset="0"/>
                <a:cs typeface="Arial" panose="020B0604020202020204" pitchFamily="34" charset="0"/>
              </a:rPr>
              <a:t>the cell shape of the</a:t>
            </a:r>
            <a:r>
              <a:rPr lang="en-US" sz="2000" b="1" i="1" u="heavy" dirty="0">
                <a:latin typeface="Times New Roman" panose="02020603050405020304" pitchFamily="18" charset="0"/>
                <a:ea typeface="Times New Roman" panose="02020603050405020304" pitchFamily="18" charset="0"/>
                <a:cs typeface="Arial" panose="020B0604020202020204" pitchFamily="34" charset="0"/>
              </a:rPr>
              <a:t> </a:t>
            </a:r>
            <a:r>
              <a:rPr lang="en-US" sz="2000" b="1" i="1" u="heavy" dirty="0">
                <a:effectLst/>
                <a:latin typeface="Times New Roman" panose="02020603050405020304" pitchFamily="18" charset="0"/>
                <a:ea typeface="Times New Roman" panose="02020603050405020304" pitchFamily="18" charset="0"/>
                <a:cs typeface="Arial" panose="020B0604020202020204" pitchFamily="34" charset="0"/>
              </a:rPr>
              <a:t>superficial layer:</a:t>
            </a:r>
            <a:endParaRPr lang="en-US" sz="2000" b="1" i="1" u="heavy" dirty="0">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07000"/>
              </a:lnSpc>
              <a:spcBef>
                <a:spcPts val="0"/>
              </a:spcBef>
              <a:spcAft>
                <a:spcPts val="0"/>
              </a:spcAft>
              <a:tabLst>
                <a:tab pos="46482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lnSpc>
                <a:spcPts val="1810"/>
              </a:lnSpc>
              <a:spcBef>
                <a:spcPts val="0"/>
              </a:spcBef>
              <a:spcAft>
                <a:spcPts val="0"/>
              </a:spcAft>
              <a:buFont typeface="+mj-lt"/>
              <a:buAutoNum type="arabicPeriod"/>
              <a:tabLst>
                <a:tab pos="534035" algn="l"/>
              </a:tabLst>
            </a:pPr>
            <a:r>
              <a:rPr lang="en-US" sz="2000" b="1" i="1" spc="0" dirty="0">
                <a:effectLst/>
                <a:latin typeface="Times New Roman" panose="02020603050405020304" pitchFamily="18" charset="0"/>
                <a:ea typeface="Times New Roman" panose="02020603050405020304" pitchFamily="18" charset="0"/>
              </a:rPr>
              <a:t>Stratified</a:t>
            </a:r>
            <a:r>
              <a:rPr lang="en-US" sz="2000" b="1" i="1" spc="-15" dirty="0">
                <a:effectLst/>
                <a:latin typeface="Times New Roman" panose="02020603050405020304" pitchFamily="18" charset="0"/>
                <a:ea typeface="Times New Roman" panose="02020603050405020304" pitchFamily="18" charset="0"/>
              </a:rPr>
              <a:t> </a:t>
            </a:r>
            <a:r>
              <a:rPr lang="en-US" sz="2000" b="1" i="1" spc="0" dirty="0">
                <a:effectLst/>
                <a:latin typeface="Times New Roman" panose="02020603050405020304" pitchFamily="18" charset="0"/>
                <a:ea typeface="Times New Roman" panose="02020603050405020304" pitchFamily="18" charset="0"/>
              </a:rPr>
              <a:t>squamous</a:t>
            </a:r>
            <a:r>
              <a:rPr lang="en-US" sz="2000" b="1" i="1" spc="-15" dirty="0">
                <a:effectLst/>
                <a:latin typeface="Times New Roman" panose="02020603050405020304" pitchFamily="18" charset="0"/>
                <a:ea typeface="Times New Roman" panose="02020603050405020304" pitchFamily="18" charset="0"/>
              </a:rPr>
              <a:t> </a:t>
            </a:r>
            <a:r>
              <a:rPr lang="en-US" sz="2000" b="1" i="1" spc="0" dirty="0">
                <a:effectLst/>
                <a:latin typeface="Times New Roman" panose="02020603050405020304" pitchFamily="18" charset="0"/>
                <a:ea typeface="Times New Roman" panose="02020603050405020304" pitchFamily="18" charset="0"/>
              </a:rPr>
              <a:t>epithelium</a:t>
            </a:r>
            <a:r>
              <a:rPr lang="en-US" sz="2000" b="1" i="1" spc="-10" dirty="0">
                <a:effectLst/>
                <a:latin typeface="Times New Roman" panose="02020603050405020304" pitchFamily="18" charset="0"/>
                <a:ea typeface="Times New Roman" panose="02020603050405020304" pitchFamily="18" charset="0"/>
              </a:rPr>
              <a:t> </a:t>
            </a:r>
            <a:r>
              <a:rPr lang="en-US" sz="2000" b="1" spc="0" dirty="0">
                <a:effectLst/>
                <a:latin typeface="Times New Roman" panose="02020603050405020304" pitchFamily="18" charset="0"/>
                <a:ea typeface="Times New Roman" panose="02020603050405020304" pitchFamily="18" charset="0"/>
              </a:rPr>
              <a:t>:-</a:t>
            </a:r>
            <a:endParaRPr lang="en-US" sz="1400" spc="0" dirty="0">
              <a:effectLst/>
              <a:latin typeface="Times New Roman" panose="02020603050405020304" pitchFamily="18" charset="0"/>
              <a:ea typeface="Times New Roman" panose="02020603050405020304" pitchFamily="18" charset="0"/>
            </a:endParaRPr>
          </a:p>
          <a:p>
            <a:pPr marL="533400" marR="189865" algn="l" rtl="0">
              <a:lnSpc>
                <a:spcPct val="115000"/>
              </a:lnSpc>
              <a:spcBef>
                <a:spcPts val="240"/>
              </a:spcBef>
              <a:spcAft>
                <a:spcPts val="0"/>
              </a:spcAft>
            </a:pPr>
            <a:r>
              <a:rPr lang="en-US" sz="2000" dirty="0">
                <a:effectLst/>
                <a:latin typeface="Times New Roman" panose="02020603050405020304" pitchFamily="18" charset="0"/>
                <a:ea typeface="Times New Roman" panose="02020603050405020304" pitchFamily="18" charset="0"/>
              </a:rPr>
              <a:t>It is a multilayered epithelium &amp; the name derives from the shape surface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layers have </a:t>
            </a:r>
            <a:r>
              <a:rPr lang="en-US" sz="2000" b="1" i="1" dirty="0">
                <a:effectLst/>
                <a:latin typeface="Times New Roman" panose="02020603050405020304" pitchFamily="18" charset="0"/>
                <a:ea typeface="Times New Roman" panose="02020603050405020304" pitchFamily="18" charset="0"/>
              </a:rPr>
              <a:t>flattened cells </a:t>
            </a:r>
            <a:r>
              <a:rPr lang="en-US" sz="2000" dirty="0">
                <a:effectLst/>
                <a:latin typeface="Times New Roman" panose="02020603050405020304" pitchFamily="18" charset="0"/>
                <a:ea typeface="Times New Roman" panose="02020603050405020304" pitchFamily="18" charset="0"/>
              </a:rPr>
              <a:t>&amp; deepest layer is in contact with basal lamina are</a:t>
            </a:r>
            <a:r>
              <a:rPr lang="en-US" sz="2000" spc="5"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cuboidal or columnar</a:t>
            </a:r>
            <a:r>
              <a:rPr lang="en-US" sz="2000" b="1" i="1" spc="40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in shape &amp; the intermediate layers above the basal</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layer have</a:t>
            </a:r>
            <a:r>
              <a:rPr lang="en-US" sz="2000" spc="-5"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irregular</a:t>
            </a:r>
            <a:r>
              <a:rPr lang="en-US" sz="2000" b="1" i="1" spc="-5" dirty="0">
                <a:effectLst/>
                <a:latin typeface="Times New Roman" panose="02020603050405020304" pitchFamily="18" charset="0"/>
                <a:ea typeface="Times New Roman" panose="02020603050405020304" pitchFamily="18" charset="0"/>
              </a:rPr>
              <a:t> </a:t>
            </a:r>
            <a:r>
              <a:rPr lang="en-US" sz="2000" b="1" i="1" dirty="0" err="1">
                <a:effectLst/>
                <a:latin typeface="Times New Roman" panose="02020603050405020304" pitchFamily="18" charset="0"/>
                <a:ea typeface="Times New Roman" panose="02020603050405020304" pitchFamily="18" charset="0"/>
              </a:rPr>
              <a:t>polyhydral</a:t>
            </a:r>
            <a:r>
              <a:rPr lang="en-US" sz="2000" b="1" i="1" spc="-5"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cells</a:t>
            </a:r>
            <a:r>
              <a:rPr lang="en-US" sz="2000" b="1" i="1"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t>
            </a:r>
            <a:endParaRPr lang="en-US" sz="1400" dirty="0">
              <a:effectLst/>
              <a:latin typeface="Times New Roman" panose="02020603050405020304" pitchFamily="18" charset="0"/>
              <a:ea typeface="Times New Roman" panose="02020603050405020304" pitchFamily="18" charset="0"/>
            </a:endParaRPr>
          </a:p>
          <a:p>
            <a:pPr marL="533400" marR="0" algn="l" rtl="0">
              <a:lnSpc>
                <a:spcPts val="1835"/>
              </a:lnSpc>
              <a:spcBef>
                <a:spcPts val="0"/>
              </a:spcBef>
              <a:spcAft>
                <a:spcPts val="0"/>
              </a:spcAft>
            </a:pPr>
            <a:r>
              <a:rPr lang="en-US" sz="2000" dirty="0">
                <a:effectLst/>
                <a:latin typeface="Times New Roman" panose="02020603050405020304" pitchFamily="18" charset="0"/>
                <a:ea typeface="Times New Roman" panose="02020603050405020304" pitchFamily="18" charset="0"/>
              </a:rPr>
              <a:t>This</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epithelium</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mainly</a:t>
            </a:r>
            <a:r>
              <a:rPr lang="en-US" sz="2000" spc="-10"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protects</a:t>
            </a:r>
            <a:r>
              <a:rPr lang="en-US" sz="2000" b="1" i="1" spc="-10"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against</a:t>
            </a:r>
            <a:r>
              <a:rPr lang="en-US" sz="2000" b="1" i="1" spc="-5"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abrasion</a:t>
            </a:r>
            <a:r>
              <a:rPr lang="en-US" sz="2000" b="1" i="1" spc="-10"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&amp;</a:t>
            </a:r>
            <a:r>
              <a:rPr lang="en-US" sz="2000" b="1" i="1" spc="-15" dirty="0">
                <a:effectLst/>
                <a:latin typeface="Times New Roman" panose="02020603050405020304" pitchFamily="18" charset="0"/>
                <a:ea typeface="Times New Roman" panose="02020603050405020304" pitchFamily="18" charset="0"/>
              </a:rPr>
              <a:t> </a:t>
            </a:r>
            <a:r>
              <a:rPr lang="en-US" sz="2000" b="1" i="1" dirty="0">
                <a:effectLst/>
                <a:latin typeface="Times New Roman" panose="02020603050405020304" pitchFamily="18" charset="0"/>
                <a:ea typeface="Times New Roman" panose="02020603050405020304" pitchFamily="18" charset="0"/>
              </a:rPr>
              <a:t>dehydration </a:t>
            </a:r>
            <a:r>
              <a:rPr lang="en-US" sz="2000" dirty="0">
                <a:effectLst/>
                <a:latin typeface="Times New Roman" panose="02020603050405020304" pitchFamily="18" charset="0"/>
                <a:ea typeface="Times New Roman" panose="02020603050405020304" pitchFamily="18" charset="0"/>
              </a:rPr>
              <a:t>.</a:t>
            </a:r>
            <a:endParaRPr lang="en-US" sz="1400" dirty="0">
              <a:latin typeface="Times New Roman" panose="02020603050405020304" pitchFamily="18" charset="0"/>
              <a:ea typeface="Times New Roman" panose="02020603050405020304" pitchFamily="18" charset="0"/>
            </a:endParaRPr>
          </a:p>
          <a:p>
            <a:pPr marL="533400" marR="0" algn="l" rtl="0">
              <a:lnSpc>
                <a:spcPts val="1835"/>
              </a:lnSpc>
              <a:spcBef>
                <a:spcPts val="0"/>
              </a:spcBef>
              <a:spcAft>
                <a:spcPts val="0"/>
              </a:spcAft>
            </a:pPr>
            <a:endParaRPr lang="en-US" sz="2000" dirty="0">
              <a:latin typeface="Calibri" panose="020F0502020204030204" pitchFamily="34" charset="0"/>
              <a:ea typeface="Calibri" panose="020F0502020204030204" pitchFamily="34" charset="0"/>
              <a:cs typeface="Arial" panose="020B0604020202020204" pitchFamily="34" charset="0"/>
            </a:endParaRPr>
          </a:p>
          <a:p>
            <a:pPr marL="76200" marR="0" algn="just" rtl="0">
              <a:spcBef>
                <a:spcPts val="1155"/>
              </a:spcBef>
              <a:spcAft>
                <a:spcPts val="0"/>
              </a:spcAft>
            </a:pPr>
            <a:r>
              <a:rPr lang="en-US" sz="2000" dirty="0">
                <a:effectLst/>
                <a:latin typeface="Times New Roman" panose="02020603050405020304" pitchFamily="18" charset="0"/>
                <a:ea typeface="Times New Roman" panose="02020603050405020304" pitchFamily="18" charset="0"/>
              </a:rPr>
              <a:t>This epithelium</a:t>
            </a:r>
            <a:r>
              <a:rPr lang="en-US" sz="2000" spc="-2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can be:</a:t>
            </a:r>
          </a:p>
          <a:p>
            <a:pPr marL="0" marR="0" algn="just" rtl="0">
              <a:lnSpc>
                <a:spcPct val="107000"/>
              </a:lnSpc>
              <a:spcBef>
                <a:spcPts val="0"/>
              </a:spcBef>
              <a:spcAft>
                <a:spcPts val="0"/>
              </a:spcAft>
              <a:tabLst>
                <a:tab pos="46482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0">
              <a:lnSpc>
                <a:spcPct val="115000"/>
              </a:lnSpc>
              <a:spcBef>
                <a:spcPts val="0"/>
              </a:spcBef>
              <a:spcAft>
                <a:spcPts val="0"/>
              </a:spcAft>
              <a:buSzPts val="1600"/>
              <a:buFont typeface="Symbol" panose="05050102010706020507" pitchFamily="18" charset="2"/>
              <a:buChar char=""/>
              <a:tabLst>
                <a:tab pos="565785" algn="l"/>
              </a:tabLst>
            </a:pPr>
            <a:r>
              <a:rPr lang="en-US" b="1" i="1" dirty="0">
                <a:effectLst/>
                <a:latin typeface="Times New Roman" panose="02020603050405020304" pitchFamily="18" charset="0"/>
                <a:ea typeface="Times New Roman" panose="02020603050405020304" pitchFamily="18" charset="0"/>
                <a:cs typeface="Symbol" panose="05050102010706020507" pitchFamily="18" charset="2"/>
              </a:rPr>
              <a:t>stratified squamous keratinized epithelium </a:t>
            </a:r>
            <a:r>
              <a:rPr lang="en-US" dirty="0">
                <a:effectLst/>
                <a:latin typeface="Times New Roman" panose="02020603050405020304" pitchFamily="18" charset="0"/>
                <a:ea typeface="Times New Roman" panose="02020603050405020304" pitchFamily="18" charset="0"/>
                <a:cs typeface="Symbol" panose="05050102010706020507" pitchFamily="18" charset="2"/>
              </a:rPr>
              <a:t>is found in the epidermis of skin .</a:t>
            </a:r>
            <a:r>
              <a:rPr lang="en-US" spc="-38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The surface layer consists of dead cells lacking nuclei &amp; containing plates of</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the</a:t>
            </a:r>
            <a:r>
              <a:rPr lang="en-US"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protein</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keratin</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&amp;</a:t>
            </a:r>
            <a:r>
              <a:rPr lang="en-US"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helps</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protect</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against</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water</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loss</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&amp;</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protection </a:t>
            </a:r>
            <a:r>
              <a:rPr lang="en-US" dirty="0">
                <a:effectLst/>
                <a:latin typeface="Times New Roman" panose="02020603050405020304" pitchFamily="18" charset="0"/>
                <a:ea typeface="Times New Roman" panose="02020603050405020304" pitchFamily="18" charset="0"/>
                <a:cs typeface="Symbol" panose="05050102010706020507" pitchFamily="18" charset="2"/>
              </a:rPr>
              <a:t>.</a:t>
            </a:r>
          </a:p>
          <a:p>
            <a:pPr marL="342900" marR="0" lvl="0" indent="-342900" algn="l" rtl="0">
              <a:lnSpc>
                <a:spcPct val="115000"/>
              </a:lnSpc>
              <a:spcBef>
                <a:spcPts val="0"/>
              </a:spcBef>
              <a:spcAft>
                <a:spcPts val="0"/>
              </a:spcAft>
              <a:buSzPts val="1600"/>
              <a:buFont typeface="Symbol" panose="05050102010706020507" pitchFamily="18" charset="2"/>
              <a:buChar char=""/>
              <a:tabLst>
                <a:tab pos="565150" algn="l"/>
                <a:tab pos="565785" algn="l"/>
              </a:tabLst>
            </a:pPr>
            <a:r>
              <a:rPr lang="en-US" b="1" i="1" dirty="0">
                <a:effectLst/>
                <a:latin typeface="Times New Roman" panose="02020603050405020304" pitchFamily="18" charset="0"/>
                <a:ea typeface="Times New Roman" panose="02020603050405020304" pitchFamily="18" charset="0"/>
                <a:cs typeface="Symbol" panose="05050102010706020507" pitchFamily="18" charset="2"/>
              </a:rPr>
              <a:t>The</a:t>
            </a:r>
            <a:r>
              <a:rPr lang="en-US" b="1" i="1" spc="-2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stratified</a:t>
            </a:r>
            <a:r>
              <a:rPr lang="en-US" b="1" i="1" spc="-1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squamous</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non</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keratinized</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epithelium</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It</a:t>
            </a:r>
            <a:r>
              <a:rPr lang="en-US" spc="-20"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is</a:t>
            </a:r>
            <a:r>
              <a:rPr lang="en-US"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lines</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wet</a:t>
            </a:r>
            <a:r>
              <a:rPr lang="en-US" spc="-1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cavities</a:t>
            </a:r>
            <a:r>
              <a:rPr lang="en-US" spc="-38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as mouth , esophagus &amp; vagina . In such areas where water loss is not a</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problem, the flattened cells of the epithelial surface layer containing much</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dirty="0">
                <a:effectLst/>
                <a:latin typeface="Times New Roman" panose="02020603050405020304" pitchFamily="18" charset="0"/>
                <a:ea typeface="Times New Roman" panose="02020603050405020304" pitchFamily="18" charset="0"/>
                <a:cs typeface="Symbol" panose="05050102010706020507" pitchFamily="18" charset="2"/>
              </a:rPr>
              <a:t>less keratin and retaining their nuclei. The main function of this epithelium ,</a:t>
            </a:r>
            <a:r>
              <a:rPr lang="en-US"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protection</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secretion</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a:t>
            </a:r>
            <a:r>
              <a:rPr lang="en-US"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prevents</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water</a:t>
            </a:r>
            <a:r>
              <a:rPr lang="en-US" b="1" i="1" spc="-5" dirty="0">
                <a:effectLst/>
                <a:latin typeface="Times New Roman" panose="02020603050405020304" pitchFamily="18" charset="0"/>
                <a:ea typeface="Times New Roman" panose="02020603050405020304" pitchFamily="18" charset="0"/>
                <a:cs typeface="Symbol" panose="05050102010706020507" pitchFamily="18" charset="2"/>
              </a:rPr>
              <a:t> </a:t>
            </a:r>
            <a:r>
              <a:rPr lang="en-US" b="1" i="1" dirty="0">
                <a:effectLst/>
                <a:latin typeface="Times New Roman" panose="02020603050405020304" pitchFamily="18" charset="0"/>
                <a:ea typeface="Times New Roman" panose="02020603050405020304" pitchFamily="18" charset="0"/>
                <a:cs typeface="Symbol" panose="05050102010706020507" pitchFamily="18" charset="2"/>
              </a:rPr>
              <a:t>loss</a:t>
            </a:r>
            <a:r>
              <a:rPr lang="en-US" b="1" i="1" spc="20" dirty="0">
                <a:effectLst/>
                <a:latin typeface="Times New Roman" panose="02020603050405020304" pitchFamily="18" charset="0"/>
                <a:ea typeface="Times New Roman" panose="02020603050405020304" pitchFamily="18" charset="0"/>
                <a:cs typeface="Symbol" panose="05050102010706020507" pitchFamily="18" charset="2"/>
              </a:rPr>
              <a:t> </a:t>
            </a:r>
            <a:endParaRPr lang="en-US" dirty="0">
              <a:effectLst/>
              <a:latin typeface="Times New Roman" panose="02020603050405020304" pitchFamily="18" charset="0"/>
              <a:ea typeface="Times New Roman" panose="02020603050405020304" pitchFamily="18" charset="0"/>
              <a:cs typeface="Symbol" panose="05050102010706020507" pitchFamily="18" charset="2"/>
            </a:endParaRPr>
          </a:p>
          <a:p>
            <a:pPr marR="0" lvl="0" algn="l" rtl="0">
              <a:lnSpc>
                <a:spcPct val="115000"/>
              </a:lnSpc>
              <a:spcBef>
                <a:spcPts val="0"/>
              </a:spcBef>
              <a:spcAft>
                <a:spcPts val="0"/>
              </a:spcAft>
              <a:buSzPts val="1600"/>
              <a:tabLst>
                <a:tab pos="565150" algn="l"/>
                <a:tab pos="565785" algn="l"/>
              </a:tabLst>
            </a:pPr>
            <a:endParaRPr lang="en-US" dirty="0">
              <a:effectLst/>
              <a:latin typeface="Times New Roman" panose="02020603050405020304" pitchFamily="18" charset="0"/>
              <a:ea typeface="Times New Roman" panose="02020603050405020304" pitchFamily="18" charset="0"/>
              <a:cs typeface="Symbol" panose="05050102010706020507" pitchFamily="18" charset="2"/>
            </a:endParaRPr>
          </a:p>
          <a:p>
            <a:pPr marR="0" lvl="0" algn="l" rtl="0">
              <a:lnSpc>
                <a:spcPct val="115000"/>
              </a:lnSpc>
              <a:spcBef>
                <a:spcPts val="0"/>
              </a:spcBef>
              <a:spcAft>
                <a:spcPts val="0"/>
              </a:spcAft>
              <a:buSzPts val="1600"/>
              <a:tabLst>
                <a:tab pos="565150" algn="l"/>
                <a:tab pos="565785" algn="l"/>
              </a:tabLst>
            </a:pPr>
            <a:endParaRPr lang="en-US" sz="2000" dirty="0">
              <a:effectLst/>
              <a:latin typeface="Calibri" panose="020F0502020204030204" pitchFamily="34" charset="0"/>
              <a:ea typeface="Symbol" panose="05050102010706020507" pitchFamily="18" charset="2"/>
              <a:cs typeface="Symbol" panose="05050102010706020507" pitchFamily="18" charset="2"/>
            </a:endParaRPr>
          </a:p>
          <a:p>
            <a:pPr marL="342900" marR="0" lvl="0" indent="-342900" algn="just" rtl="0">
              <a:lnSpc>
                <a:spcPct val="115000"/>
              </a:lnSpc>
              <a:spcBef>
                <a:spcPts val="0"/>
              </a:spcBef>
              <a:spcAft>
                <a:spcPts val="0"/>
              </a:spcAft>
              <a:buSzPts val="1600"/>
              <a:buFont typeface="Symbol" panose="05050102010706020507" pitchFamily="18" charset="2"/>
              <a:buChar char=""/>
              <a:tabLst>
                <a:tab pos="565785" algn="l"/>
              </a:tabLst>
            </a:pPr>
            <a:endParaRPr lang="en-US" sz="2000" dirty="0">
              <a:effectLst/>
              <a:latin typeface="Calibri" panose="020F0502020204030204" pitchFamily="34" charset="0"/>
              <a:ea typeface="Symbol" panose="05050102010706020507" pitchFamily="18" charset="2"/>
              <a:cs typeface="Symbol" panose="05050102010706020507" pitchFamily="18" charset="2"/>
            </a:endParaRPr>
          </a:p>
        </p:txBody>
      </p:sp>
    </p:spTree>
    <p:extLst>
      <p:ext uri="{BB962C8B-B14F-4D97-AF65-F5344CB8AC3E}">
        <p14:creationId xmlns:p14="http://schemas.microsoft.com/office/powerpoint/2010/main" val="94626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FF0DDF-0E75-43F8-A3FC-FC1C06895D3B}"/>
              </a:ext>
            </a:extLst>
          </p:cNvPr>
          <p:cNvSpPr>
            <a:spLocks noGrp="1"/>
          </p:cNvSpPr>
          <p:nvPr>
            <p:ph type="sldNum" sz="quarter" idx="12"/>
          </p:nvPr>
        </p:nvSpPr>
        <p:spPr/>
        <p:txBody>
          <a:bodyPr/>
          <a:lstStyle/>
          <a:p>
            <a:fld id="{75D24788-D181-48C2-8697-28DDD4DA4209}" type="slidenum">
              <a:rPr lang="en-US" smtClean="0"/>
              <a:t>11</a:t>
            </a:fld>
            <a:endParaRPr lang="en-US" dirty="0"/>
          </a:p>
        </p:txBody>
      </p:sp>
      <p:sp>
        <p:nvSpPr>
          <p:cNvPr id="6" name="TextBox 5">
            <a:extLst>
              <a:ext uri="{FF2B5EF4-FFF2-40B4-BE49-F238E27FC236}">
                <a16:creationId xmlns:a16="http://schemas.microsoft.com/office/drawing/2014/main" id="{A6F6C192-FB46-4B79-BEA4-CFFF22A092EE}"/>
              </a:ext>
            </a:extLst>
          </p:cNvPr>
          <p:cNvSpPr txBox="1"/>
          <p:nvPr/>
        </p:nvSpPr>
        <p:spPr>
          <a:xfrm>
            <a:off x="838199" y="428873"/>
            <a:ext cx="10681447" cy="1132746"/>
          </a:xfrm>
          <a:prstGeom prst="rect">
            <a:avLst/>
          </a:prstGeom>
          <a:noFill/>
        </p:spPr>
        <p:txBody>
          <a:bodyPr wrap="square">
            <a:spAutoFit/>
          </a:bodyPr>
          <a:lstStyle/>
          <a:p>
            <a:pPr marL="0" marR="0" lvl="0" indent="0" algn="l" defTabSz="914400" rtl="0" eaLnBrk="1" fontAlgn="auto" latinLnBrk="0" hangingPunct="1">
              <a:lnSpc>
                <a:spcPct val="107000"/>
              </a:lnSpc>
              <a:spcBef>
                <a:spcPts val="300"/>
              </a:spcBef>
              <a:spcAft>
                <a:spcPts val="0"/>
              </a:spcAft>
              <a:buClrTx/>
              <a:buSzTx/>
              <a:buFontTx/>
              <a:buNone/>
              <a:tabLst>
                <a:tab pos="534035" algn="l"/>
              </a:tabLst>
              <a:defRPr/>
            </a:pP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2-Stratified</a:t>
            </a:r>
            <a:r>
              <a:rPr kumimoji="0" lang="en-US" sz="2000" b="1" i="1"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Cuboidal</a:t>
            </a:r>
            <a:r>
              <a:rPr kumimoji="0" lang="en-US" sz="2000" b="1" i="1"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Epithelium</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235"/>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It is consist of usually two layers of cuboidal cells &amp; are rare &amp; lines the large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excretory</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ducts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of</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sweat</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salivary</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&amp;</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developing</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ovarin</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follicles</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0" i="0" u="none" strike="noStrike" kern="1200" cap="none" spc="-39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 main function</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protection</a:t>
            </a:r>
            <a:r>
              <a:rPr kumimoji="0" lang="en-US" sz="2000" b="1" i="1"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&amp;</a:t>
            </a:r>
            <a:r>
              <a:rPr kumimoji="0" lang="en-US" sz="2000" b="1" i="1"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secretion</a:t>
            </a:r>
            <a:r>
              <a:rPr kumimoji="0" lang="en-US" sz="2000" b="1" i="1"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1EE06C7-EE4F-46FB-83BA-5E10FFD3E09B}"/>
              </a:ext>
            </a:extLst>
          </p:cNvPr>
          <p:cNvPicPr>
            <a:picLocks noChangeAspect="1"/>
          </p:cNvPicPr>
          <p:nvPr/>
        </p:nvPicPr>
        <p:blipFill>
          <a:blip r:embed="rId2"/>
          <a:stretch>
            <a:fillRect/>
          </a:stretch>
        </p:blipFill>
        <p:spPr>
          <a:xfrm>
            <a:off x="2772956" y="2545977"/>
            <a:ext cx="6646088" cy="2850776"/>
          </a:xfrm>
          <a:prstGeom prst="rect">
            <a:avLst/>
          </a:prstGeom>
        </p:spPr>
      </p:pic>
      <p:sp>
        <p:nvSpPr>
          <p:cNvPr id="9" name="TextBox 8">
            <a:extLst>
              <a:ext uri="{FF2B5EF4-FFF2-40B4-BE49-F238E27FC236}">
                <a16:creationId xmlns:a16="http://schemas.microsoft.com/office/drawing/2014/main" id="{D85695C0-2B05-4506-834B-1992D2D35BBF}"/>
              </a:ext>
            </a:extLst>
          </p:cNvPr>
          <p:cNvSpPr txBox="1"/>
          <p:nvPr/>
        </p:nvSpPr>
        <p:spPr>
          <a:xfrm>
            <a:off x="738649" y="3971365"/>
            <a:ext cx="10874188" cy="40536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464820" algn="l"/>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29187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849677-6E73-43F2-A412-480156FB75BE}"/>
              </a:ext>
            </a:extLst>
          </p:cNvPr>
          <p:cNvSpPr>
            <a:spLocks noGrp="1"/>
          </p:cNvSpPr>
          <p:nvPr>
            <p:ph type="sldNum" sz="quarter" idx="12"/>
          </p:nvPr>
        </p:nvSpPr>
        <p:spPr/>
        <p:txBody>
          <a:bodyPr/>
          <a:lstStyle/>
          <a:p>
            <a:fld id="{75D24788-D181-48C2-8697-28DDD4DA4209}" type="slidenum">
              <a:rPr lang="en-US" smtClean="0"/>
              <a:t>12</a:t>
            </a:fld>
            <a:endParaRPr lang="en-US" dirty="0"/>
          </a:p>
        </p:txBody>
      </p:sp>
      <p:pic>
        <p:nvPicPr>
          <p:cNvPr id="5" name="Picture 4">
            <a:extLst>
              <a:ext uri="{FF2B5EF4-FFF2-40B4-BE49-F238E27FC236}">
                <a16:creationId xmlns:a16="http://schemas.microsoft.com/office/drawing/2014/main" id="{2E224A4F-4266-480F-9F42-5A164EBC4DC0}"/>
              </a:ext>
            </a:extLst>
          </p:cNvPr>
          <p:cNvPicPr>
            <a:picLocks noChangeAspect="1"/>
          </p:cNvPicPr>
          <p:nvPr/>
        </p:nvPicPr>
        <p:blipFill>
          <a:blip r:embed="rId2"/>
          <a:stretch>
            <a:fillRect/>
          </a:stretch>
        </p:blipFill>
        <p:spPr>
          <a:xfrm>
            <a:off x="2989292" y="2503035"/>
            <a:ext cx="6213416" cy="3171625"/>
          </a:xfrm>
          <a:prstGeom prst="rect">
            <a:avLst/>
          </a:prstGeom>
        </p:spPr>
      </p:pic>
      <p:sp>
        <p:nvSpPr>
          <p:cNvPr id="8" name="TextBox 7">
            <a:extLst>
              <a:ext uri="{FF2B5EF4-FFF2-40B4-BE49-F238E27FC236}">
                <a16:creationId xmlns:a16="http://schemas.microsoft.com/office/drawing/2014/main" id="{17FF9BEF-AFBE-4EAA-9108-54FFE3011799}"/>
              </a:ext>
            </a:extLst>
          </p:cNvPr>
          <p:cNvSpPr txBox="1"/>
          <p:nvPr/>
        </p:nvSpPr>
        <p:spPr>
          <a:xfrm>
            <a:off x="708210" y="547086"/>
            <a:ext cx="11286565" cy="1486689"/>
          </a:xfrm>
          <a:prstGeom prst="rect">
            <a:avLst/>
          </a:prstGeom>
          <a:noFill/>
        </p:spPr>
        <p:txBody>
          <a:bodyPr wrap="square">
            <a:spAutoFit/>
          </a:bodyPr>
          <a:lstStyle/>
          <a:p>
            <a:pPr marL="0" marR="0" lvl="0" indent="0" algn="l" defTabSz="914400" rtl="0" eaLnBrk="1" fontAlgn="auto" latinLnBrk="0" hangingPunct="1">
              <a:lnSpc>
                <a:spcPct val="107000"/>
              </a:lnSpc>
              <a:spcBef>
                <a:spcPts val="1290"/>
              </a:spcBef>
              <a:spcAft>
                <a:spcPts val="0"/>
              </a:spcAft>
              <a:buClrTx/>
              <a:buSzTx/>
              <a:buFontTx/>
              <a:buNone/>
              <a:tabLst>
                <a:tab pos="534035" algn="l"/>
              </a:tabLst>
              <a:defRPr/>
            </a:pP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3.Stratified</a:t>
            </a:r>
            <a:r>
              <a:rPr kumimoji="0" lang="en-US" sz="2000" b="1" i="1"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Columnar</a:t>
            </a:r>
            <a:r>
              <a:rPr kumimoji="0" lang="en-US" sz="2000" b="1" i="1"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Epithelium</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15000"/>
              </a:lnSpc>
              <a:spcBef>
                <a:spcPts val="24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It is usually consists of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two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to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five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layers of cells ,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 basal cells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(cuboidal) ,</a:t>
            </a:r>
            <a:r>
              <a:rPr kumimoji="0" lang="en-US" sz="2000" b="0" i="0" u="none" strike="noStrike" kern="1200" cap="none" spc="-38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intermediate cells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(more polyhedral) &amp;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superficial cells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(Columnar) &amp; also</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distribution of this epithelium is limited &amp; lines the parts from urethra ,</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conjunction lining the eyelid . The function of this epithelium are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protection</a:t>
            </a:r>
            <a:r>
              <a:rPr kumimoji="0" lang="en-US" sz="2000" b="1" i="1"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&amp;</a:t>
            </a:r>
            <a:r>
              <a:rPr kumimoji="0" lang="en-US" sz="2000" b="1" i="1"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secretion</a:t>
            </a:r>
            <a:r>
              <a:rPr kumimoji="0" lang="en-US" sz="2000" b="1" i="1"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6263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272110-921D-430F-B3EB-B28596EA6010}"/>
              </a:ext>
            </a:extLst>
          </p:cNvPr>
          <p:cNvSpPr>
            <a:spLocks noGrp="1"/>
          </p:cNvSpPr>
          <p:nvPr>
            <p:ph type="sldNum" sz="quarter" idx="12"/>
          </p:nvPr>
        </p:nvSpPr>
        <p:spPr/>
        <p:txBody>
          <a:bodyPr/>
          <a:lstStyle/>
          <a:p>
            <a:fld id="{75D24788-D181-48C2-8697-28DDD4DA4209}" type="slidenum">
              <a:rPr lang="en-US" smtClean="0"/>
              <a:t>13</a:t>
            </a:fld>
            <a:endParaRPr lang="en-US" dirty="0"/>
          </a:p>
        </p:txBody>
      </p:sp>
      <p:sp>
        <p:nvSpPr>
          <p:cNvPr id="6" name="TextBox 5">
            <a:extLst>
              <a:ext uri="{FF2B5EF4-FFF2-40B4-BE49-F238E27FC236}">
                <a16:creationId xmlns:a16="http://schemas.microsoft.com/office/drawing/2014/main" id="{41359F21-6690-42BD-814F-856CFB0872BC}"/>
              </a:ext>
            </a:extLst>
          </p:cNvPr>
          <p:cNvSpPr txBox="1"/>
          <p:nvPr/>
        </p:nvSpPr>
        <p:spPr>
          <a:xfrm>
            <a:off x="439270" y="277606"/>
            <a:ext cx="11196917" cy="1876539"/>
          </a:xfrm>
          <a:prstGeom prst="rect">
            <a:avLst/>
          </a:prstGeom>
          <a:noFill/>
        </p:spPr>
        <p:txBody>
          <a:bodyPr wrap="square">
            <a:spAutoFit/>
          </a:bodyPr>
          <a:lstStyle/>
          <a:p>
            <a:pPr marL="0" marR="0" algn="l" rtl="0">
              <a:lnSpc>
                <a:spcPct val="107000"/>
              </a:lnSpc>
              <a:spcBef>
                <a:spcPts val="0"/>
              </a:spcBef>
              <a:spcAft>
                <a:spcPts val="0"/>
              </a:spcAft>
              <a:tabLst>
                <a:tab pos="534035" algn="l"/>
              </a:tabLst>
            </a:pPr>
            <a:r>
              <a:rPr lang="en-US" sz="2000" b="1" i="1" dirty="0">
                <a:effectLst/>
                <a:latin typeface="Times New Roman" panose="02020603050405020304" pitchFamily="18" charset="0"/>
                <a:ea typeface="Times New Roman" panose="02020603050405020304" pitchFamily="18" charset="0"/>
                <a:cs typeface="Arial" panose="020B0604020202020204" pitchFamily="34" charset="0"/>
              </a:rPr>
              <a:t>4.Transitional</a:t>
            </a:r>
            <a:r>
              <a:rPr lang="en-US" sz="2000" b="1" i="1"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i="1" dirty="0">
                <a:effectLst/>
                <a:latin typeface="Times New Roman" panose="02020603050405020304" pitchFamily="18" charset="0"/>
                <a:ea typeface="Times New Roman" panose="02020603050405020304" pitchFamily="18" charset="0"/>
                <a:cs typeface="Arial" panose="020B0604020202020204" pitchFamily="34" charset="0"/>
              </a:rPr>
              <a:t>Epithelium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60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it’s found in tissues that stretch, and it can appear to be stratified cuboidal when the tissue is not stretched or stratified squamous when the organ is expanded, and the tissue stretches. It found in the bladder, ureters and urethra.</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60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29CD9A87-311F-4BFB-A27D-2CF9B40264F1}"/>
              </a:ext>
            </a:extLst>
          </p:cNvPr>
          <p:cNvPicPr>
            <a:picLocks noChangeAspect="1"/>
          </p:cNvPicPr>
          <p:nvPr/>
        </p:nvPicPr>
        <p:blipFill>
          <a:blip r:embed="rId2"/>
          <a:stretch>
            <a:fillRect/>
          </a:stretch>
        </p:blipFill>
        <p:spPr>
          <a:xfrm>
            <a:off x="3114797" y="1924174"/>
            <a:ext cx="5962405" cy="4432176"/>
          </a:xfrm>
          <a:prstGeom prst="rect">
            <a:avLst/>
          </a:prstGeom>
        </p:spPr>
      </p:pic>
    </p:spTree>
    <p:extLst>
      <p:ext uri="{BB962C8B-B14F-4D97-AF65-F5344CB8AC3E}">
        <p14:creationId xmlns:p14="http://schemas.microsoft.com/office/powerpoint/2010/main" val="1193062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4CEE0C-69CF-4B70-816C-E1D64BBBB8B0}"/>
              </a:ext>
            </a:extLst>
          </p:cNvPr>
          <p:cNvSpPr>
            <a:spLocks noGrp="1"/>
          </p:cNvSpPr>
          <p:nvPr>
            <p:ph type="sldNum" sz="quarter" idx="12"/>
          </p:nvPr>
        </p:nvSpPr>
        <p:spPr/>
        <p:txBody>
          <a:bodyPr/>
          <a:lstStyle/>
          <a:p>
            <a:fld id="{75D24788-D181-48C2-8697-28DDD4DA4209}" type="slidenum">
              <a:rPr lang="en-US" smtClean="0"/>
              <a:t>14</a:t>
            </a:fld>
            <a:endParaRPr lang="en-US" dirty="0"/>
          </a:p>
        </p:txBody>
      </p:sp>
      <p:sp>
        <p:nvSpPr>
          <p:cNvPr id="6" name="TextBox 5">
            <a:extLst>
              <a:ext uri="{FF2B5EF4-FFF2-40B4-BE49-F238E27FC236}">
                <a16:creationId xmlns:a16="http://schemas.microsoft.com/office/drawing/2014/main" id="{BF9F1854-A06E-453F-AFEA-6981854C160A}"/>
              </a:ext>
            </a:extLst>
          </p:cNvPr>
          <p:cNvSpPr txBox="1"/>
          <p:nvPr/>
        </p:nvSpPr>
        <p:spPr>
          <a:xfrm>
            <a:off x="295835" y="543578"/>
            <a:ext cx="11600329" cy="451264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1" i="1" u="heavy"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Times New Roman" panose="02020603050405020304" pitchFamily="18" charset="0"/>
                <a:cs typeface="Arial" panose="020B0604020202020204" pitchFamily="34" charset="0"/>
              </a:rPr>
              <a:t>Glandular epithelia</a:t>
            </a:r>
            <a:endParaRPr kumimoji="0" lang="en-US" sz="2000" b="0"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Glandular epithelia are formed by cells specialized to produce secretion . The molecules to be secreted are generally stored in the cells in small membrane – bound vesicles called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secretory granules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 glandular epithelia may synthesize , store &amp; secrete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protein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(e.g. in the pancreas ) ,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lipids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(e.g. adrenal , sebaceous glands ) or complexes of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carbohydrates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&amp;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proteins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(e.g. Salivary glands ) . The mammary glands secrete all three substances .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07000"/>
              </a:lnSpc>
              <a:spcBef>
                <a:spcPts val="45"/>
              </a:spcBef>
              <a:spcAft>
                <a:spcPts val="0"/>
              </a:spcAft>
              <a:buClrTx/>
              <a:buSzTx/>
              <a:buFontTx/>
              <a:buNone/>
              <a:tabLst/>
              <a:defRPr/>
            </a:pPr>
            <a:r>
              <a:rPr kumimoji="0" lang="en-US" sz="2000" b="1" i="1" u="heavy" strike="noStrike" kern="1200" cap="none" spc="0" normalizeH="0" baseline="0" noProof="0" dirty="0">
                <a:ln>
                  <a:noFill/>
                </a:ln>
                <a:solidFill>
                  <a:prstClr val="black"/>
                </a:solidFill>
                <a:effectLst/>
                <a:uLnTx/>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Types</a:t>
            </a:r>
            <a:r>
              <a:rPr kumimoji="0" lang="en-US" sz="2000" b="1" i="1" u="heavy" strike="noStrike" kern="1200" cap="none" spc="5" normalizeH="0" baseline="0" noProof="0" dirty="0">
                <a:ln>
                  <a:noFill/>
                </a:ln>
                <a:solidFill>
                  <a:prstClr val="black"/>
                </a:solidFill>
                <a:effectLst/>
                <a:uLnTx/>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heavy" strike="noStrike" kern="1200" cap="none" spc="0" normalizeH="0" baseline="0" noProof="0" dirty="0">
                <a:ln>
                  <a:noFill/>
                </a:ln>
                <a:solidFill>
                  <a:prstClr val="black"/>
                </a:solidFill>
                <a:effectLst/>
                <a:uLnTx/>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of</a:t>
            </a:r>
            <a:r>
              <a:rPr kumimoji="0" lang="en-US" sz="2000" b="1" i="1" u="heavy" strike="noStrike" kern="1200" cap="none" spc="-10" normalizeH="0" baseline="0" noProof="0" dirty="0">
                <a:ln>
                  <a:noFill/>
                </a:ln>
                <a:solidFill>
                  <a:prstClr val="black"/>
                </a:solidFill>
                <a:effectLst/>
                <a:uLnTx/>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heavy" strike="noStrike" kern="1200" cap="none" spc="0" normalizeH="0" baseline="0" noProof="0" dirty="0">
                <a:ln>
                  <a:noFill/>
                </a:ln>
                <a:solidFill>
                  <a:prstClr val="black"/>
                </a:solidFill>
                <a:effectLst/>
                <a:uLnTx/>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Glands</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275"/>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All</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glands</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classified</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into</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major</a:t>
            </a:r>
            <a:r>
              <a:rPr kumimoji="0" lang="en-US" sz="2000" b="0" i="0" u="none" strike="noStrike" kern="1200" cap="none" spc="-2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groups</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on</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basis</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of</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method</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of</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distribution</a:t>
            </a:r>
            <a:r>
              <a:rPr kumimoji="0" lang="en-US" sz="2000" b="0" i="0" u="none" strike="noStrike" kern="1200" cap="none" spc="-39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of the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secretory products</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15000"/>
              </a:lnSpc>
              <a:spcBef>
                <a:spcPts val="0"/>
              </a:spcBef>
              <a:spcAft>
                <a:spcPts val="0"/>
              </a:spcAft>
              <a:buClrTx/>
              <a:buSzPts val="1600"/>
              <a:buFont typeface="Times New Roman" panose="02020603050405020304" pitchFamily="18" charset="0"/>
              <a:buAutoNum type="arabicPeriod"/>
              <a:tabLst>
                <a:tab pos="762635" algn="l"/>
              </a:tabLst>
              <a:defRPr/>
            </a:pP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Exocrine</a:t>
            </a:r>
            <a:r>
              <a:rPr kumimoji="0" lang="en-US" sz="2000" b="1" i="1"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glands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have</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secretory</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portion</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contain</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cells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specialized</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for</a:t>
            </a:r>
            <a:r>
              <a:rPr kumimoji="0" lang="en-US" sz="2000" b="0" i="0" u="none" strike="noStrike" kern="1200" cap="none" spc="-38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secretion &amp; these glands are retain their connection with the surface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epithelium , the connection taking the form of tubular ducts lined with</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epithelial</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cells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through</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which</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secretions pass to</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surface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15000"/>
              </a:lnSpc>
              <a:spcBef>
                <a:spcPts val="5"/>
              </a:spcBef>
              <a:spcAft>
                <a:spcPts val="0"/>
              </a:spcAft>
              <a:buClrTx/>
              <a:buSzPts val="1600"/>
              <a:buFont typeface="Times New Roman" panose="02020603050405020304" pitchFamily="18" charset="0"/>
              <a:buAutoNum type="arabicPeriod"/>
              <a:tabLst>
                <a:tab pos="762635" algn="l"/>
              </a:tabLst>
              <a:defRPr/>
            </a:pP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Endocrine</a:t>
            </a:r>
            <a:r>
              <a:rPr kumimoji="0" lang="en-US" sz="2000" b="1" i="1"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glands</a:t>
            </a:r>
            <a:r>
              <a:rPr kumimoji="0" lang="en-US" sz="2000" b="1" i="1"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are</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ductless</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&amp;</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release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products</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called</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hormones</a:t>
            </a:r>
            <a:r>
              <a:rPr kumimoji="0" lang="en-US" sz="2000" b="0" i="0" u="none" strike="noStrike" kern="1200" cap="none" spc="-38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directly</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into the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bloodstream</a:t>
            </a:r>
            <a:r>
              <a:rPr kumimoji="0" lang="en-US" sz="2000" b="0" i="0" u="none" strike="noStrike" kern="1200" cap="none" spc="-2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79443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a:xfrm>
            <a:off x="9040969" y="6289135"/>
            <a:ext cx="2743200" cy="365125"/>
          </a:xfrm>
        </p:spPr>
        <p:txBody>
          <a:bodyPr/>
          <a:lstStyle/>
          <a:p>
            <a:fld id="{75D24788-D181-48C2-8697-28DDD4DA4209}" type="slidenum">
              <a:rPr lang="en-US" smtClean="0"/>
              <a:t>15</a:t>
            </a:fld>
            <a:endParaRPr lang="en-US"/>
          </a:p>
        </p:txBody>
      </p:sp>
      <p:sp>
        <p:nvSpPr>
          <p:cNvPr id="8" name="مستطيل 7"/>
          <p:cNvSpPr/>
          <p:nvPr/>
        </p:nvSpPr>
        <p:spPr>
          <a:xfrm>
            <a:off x="412881" y="408041"/>
            <a:ext cx="11114468" cy="679481"/>
          </a:xfrm>
          <a:prstGeom prst="rect">
            <a:avLst/>
          </a:prstGeom>
        </p:spPr>
        <p:txBody>
          <a:bodyPr wrap="square">
            <a:spAutoFit/>
          </a:bodyPr>
          <a:lstStyle/>
          <a:p>
            <a:pPr marR="0" lvl="0" algn="l" rtl="0">
              <a:lnSpc>
                <a:spcPct val="115000"/>
              </a:lnSpc>
              <a:spcBef>
                <a:spcPts val="5"/>
              </a:spcBef>
              <a:spcAft>
                <a:spcPts val="0"/>
              </a:spcAft>
              <a:buSzPts val="1600"/>
              <a:tabLst>
                <a:tab pos="762635" algn="l"/>
              </a:tabLst>
            </a:pPr>
            <a:endParaRPr lang="en-US" sz="2000" dirty="0">
              <a:latin typeface="Times New Roman" panose="02020603050405020304" pitchFamily="18" charset="0"/>
              <a:ea typeface="Times New Roman" panose="02020603050405020304" pitchFamily="18" charset="0"/>
              <a:cs typeface="Arial" panose="020B0604020202020204" pitchFamily="34" charset="0"/>
            </a:endParaRPr>
          </a:p>
          <a:p>
            <a:pPr marR="0" lvl="0" algn="l" rtl="0">
              <a:lnSpc>
                <a:spcPct val="115000"/>
              </a:lnSpc>
              <a:spcBef>
                <a:spcPts val="5"/>
              </a:spcBef>
              <a:spcAft>
                <a:spcPts val="0"/>
              </a:spcAft>
              <a:buSzPts val="1600"/>
              <a:tabLst>
                <a:tab pos="762635" algn="l"/>
              </a:tabLst>
            </a:pPr>
            <a:endParaRPr lang="en-US" sz="1400" spc="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D25905A0-1D4E-4876-BF63-6E3F7BF81955}"/>
              </a:ext>
            </a:extLst>
          </p:cNvPr>
          <p:cNvSpPr txBox="1"/>
          <p:nvPr/>
        </p:nvSpPr>
        <p:spPr>
          <a:xfrm>
            <a:off x="407831" y="408041"/>
            <a:ext cx="11282145" cy="6218241"/>
          </a:xfrm>
          <a:prstGeom prst="rect">
            <a:avLst/>
          </a:prstGeom>
          <a:noFill/>
        </p:spPr>
        <p:txBody>
          <a:bodyPr wrap="square">
            <a:spAutoFit/>
          </a:bodyPr>
          <a:lstStyle/>
          <a:p>
            <a:pPr marL="0" marR="0" algn="just" rtl="0">
              <a:lnSpc>
                <a:spcPct val="107000"/>
              </a:lnSpc>
              <a:spcBef>
                <a:spcPts val="0"/>
              </a:spcBef>
              <a:spcAft>
                <a:spcPts val="0"/>
              </a:spcAft>
            </a:pP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b="1" spc="-5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spc="-10" dirty="0">
                <a:effectLst/>
                <a:latin typeface="Times New Roman" panose="02020603050405020304" pitchFamily="18" charset="0"/>
                <a:ea typeface="Times New Roman" panose="02020603050405020304" pitchFamily="18" charset="0"/>
                <a:cs typeface="Arial" panose="020B0604020202020204" pitchFamily="34" charset="0"/>
              </a:rPr>
              <a:t>Tissue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07000"/>
              </a:lnSpc>
              <a:spcBef>
                <a:spcPts val="5"/>
              </a:spcBef>
              <a:spcAft>
                <a:spcPts val="0"/>
              </a:spcAft>
            </a:pP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15000"/>
              </a:lnSpc>
              <a:spcBef>
                <a:spcPts val="0"/>
              </a:spcBef>
              <a:spcAft>
                <a:spcPts val="0"/>
              </a:spcAft>
              <a:tabLst>
                <a:tab pos="457835" algn="l"/>
              </a:tabLs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Connective tissue consists of three main components: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protein fibers</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and a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ground substance</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Together the fibers and ground substance make up the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extracellular matrix</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Whereas</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other</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types</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(epithelium,</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muscle,</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nervous</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largely</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made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up</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of cells, the extracellular matrix is the major component of most connective tissue.</a:t>
            </a:r>
            <a:r>
              <a:rPr lang="en-US" sz="16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Three types of fibers are found in connective tissue:</a:t>
            </a:r>
            <a:r>
              <a:rPr lang="en-US" sz="2000" b="1" dirty="0">
                <a:latin typeface="Calibri" panose="020F0502020204030204" pitchFamily="34" charset="0"/>
                <a:ea typeface="Calibri" panose="020F0502020204030204" pitchFamily="34" charset="0"/>
                <a:cs typeface="Arial" panose="020B0604020202020204" pitchFamily="34" charset="0"/>
              </a:rPr>
              <a:t> </a:t>
            </a:r>
          </a:p>
          <a:p>
            <a:pPr marL="0" marR="0" algn="just" rtl="0">
              <a:lnSpc>
                <a:spcPct val="115000"/>
              </a:lnSpc>
              <a:spcBef>
                <a:spcPts val="0"/>
              </a:spcBef>
              <a:spcAft>
                <a:spcPts val="0"/>
              </a:spcAft>
              <a:tabLst>
                <a:tab pos="4578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1- Collagen Fibers. 2- Elastic fibers. 3- Reticular fibers.</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L="0" marR="0" algn="just" rtl="0">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ts val="1605"/>
              </a:lnSpc>
              <a:spcBef>
                <a:spcPts val="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15000"/>
              </a:lnSpc>
              <a:spcBef>
                <a:spcPts val="0"/>
              </a:spcBef>
              <a:spcAft>
                <a:spcPts val="0"/>
              </a:spcAft>
            </a:pP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Classification</a:t>
            </a:r>
            <a:r>
              <a:rPr lang="en-US" sz="2000"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b="1" spc="-10" dirty="0">
                <a:effectLst/>
                <a:latin typeface="Times New Roman" panose="02020603050405020304" pitchFamily="18" charset="0"/>
                <a:ea typeface="Times New Roman" panose="02020603050405020304" pitchFamily="18" charset="0"/>
                <a:cs typeface="Arial" panose="020B0604020202020204" pitchFamily="34" charset="0"/>
              </a:rPr>
              <a:t> Tissues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15000"/>
              </a:lnSpc>
              <a:spcBef>
                <a:spcPts val="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Categories</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include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following: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just" rtl="0">
              <a:lnSpc>
                <a:spcPct val="115000"/>
              </a:lnSpc>
              <a:spcBef>
                <a:spcPts val="5"/>
              </a:spcBef>
              <a:spcAft>
                <a:spcPts val="0"/>
              </a:spcAft>
              <a:buSzPts val="1600"/>
              <a:buFont typeface="Times New Roman" panose="02020603050405020304" pitchFamily="18" charset="0"/>
              <a:buAutoNum type="arabicPeriod"/>
              <a:tabLst>
                <a:tab pos="45656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Loose</a:t>
            </a:r>
            <a:r>
              <a:rPr lang="en-US" sz="2000" b="1"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large</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amounts 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ground substance</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and fewer</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fibers</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 rtl="0">
              <a:lnSpc>
                <a:spcPct val="115000"/>
              </a:lnSpc>
              <a:spcBef>
                <a:spcPts val="0"/>
              </a:spcBef>
              <a:spcAft>
                <a:spcPts val="0"/>
              </a:spcAft>
              <a:buSzPts val="1600"/>
              <a:buFont typeface="Times New Roman" panose="02020603050405020304" pitchFamily="18" charset="0"/>
              <a:buAutoNum type="arabicPeriod"/>
              <a:tabLst>
                <a:tab pos="45783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Dense</a:t>
            </a:r>
            <a:r>
              <a:rPr lang="en-US" sz="2000" b="1"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large</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amounts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fibers and</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less ground </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substance</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 rtl="0">
              <a:lnSpc>
                <a:spcPct val="115000"/>
              </a:lnSpc>
              <a:spcBef>
                <a:spcPts val="0"/>
              </a:spcBef>
              <a:spcAft>
                <a:spcPts val="0"/>
              </a:spcAft>
              <a:buSzPts val="1600"/>
              <a:buFont typeface="Times New Roman" panose="02020603050405020304" pitchFamily="18" charset="0"/>
              <a:buAutoNum type="arabicPeriod"/>
              <a:tabLst>
                <a:tab pos="45783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Cartilage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specialized</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called</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chondrocytes</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within</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matrix</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(cartilage </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cells)</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 rtl="0">
              <a:lnSpc>
                <a:spcPct val="115000"/>
              </a:lnSpc>
              <a:spcBef>
                <a:spcPts val="0"/>
              </a:spcBef>
              <a:spcAft>
                <a:spcPts val="0"/>
              </a:spcAft>
              <a:buSzPts val="1600"/>
              <a:buFont typeface="Times New Roman" panose="02020603050405020304" pitchFamily="18" charset="0"/>
              <a:buAutoNum type="arabicPeriod"/>
              <a:tabLst>
                <a:tab pos="45783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Bone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strongest</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with</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little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ground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substance,</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hard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matrix</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 calcium and phosphorous and specialized bone cells called osteocytes.</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just" rtl="0">
              <a:lnSpc>
                <a:spcPct val="115000"/>
              </a:lnSpc>
              <a:spcBef>
                <a:spcPts val="0"/>
              </a:spcBef>
              <a:spcAft>
                <a:spcPts val="0"/>
              </a:spcAft>
              <a:buSzPts val="1600"/>
              <a:buFont typeface="Times New Roman" panose="02020603050405020304" pitchFamily="18" charset="0"/>
              <a:buAutoNum type="arabicPeriod"/>
              <a:tabLst>
                <a:tab pos="45783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Blood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fluid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no</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fibers –</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only</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ground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substance</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(plasma)</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 (red, white, and platelets).</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19619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a:xfrm>
            <a:off x="9040969" y="6289135"/>
            <a:ext cx="2743200" cy="365125"/>
          </a:xfrm>
        </p:spPr>
        <p:txBody>
          <a:bodyPr/>
          <a:lstStyle/>
          <a:p>
            <a:fld id="{75D24788-D181-48C2-8697-28DDD4DA4209}" type="slidenum">
              <a:rPr lang="en-US" smtClean="0"/>
              <a:t>16</a:t>
            </a:fld>
            <a:endParaRPr lang="en-US"/>
          </a:p>
        </p:txBody>
      </p:sp>
      <p:sp>
        <p:nvSpPr>
          <p:cNvPr id="8" name="مستطيل 7"/>
          <p:cNvSpPr/>
          <p:nvPr/>
        </p:nvSpPr>
        <p:spPr>
          <a:xfrm>
            <a:off x="547352" y="2066512"/>
            <a:ext cx="11114468" cy="2629566"/>
          </a:xfrm>
          <a:prstGeom prst="rect">
            <a:avLst/>
          </a:prstGeom>
        </p:spPr>
        <p:txBody>
          <a:bodyPr wrap="square">
            <a:spAutoFit/>
          </a:bodyPr>
          <a:lstStyle/>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tabLst>
                <a:tab pos="5715000" algn="l"/>
              </a:tabLst>
            </a:pP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مربع نص 5"/>
          <p:cNvSpPr txBox="1"/>
          <p:nvPr/>
        </p:nvSpPr>
        <p:spPr>
          <a:xfrm>
            <a:off x="547352" y="218652"/>
            <a:ext cx="10512394" cy="6435608"/>
          </a:xfrm>
          <a:prstGeom prst="rect">
            <a:avLst/>
          </a:prstGeom>
          <a:solidFill>
            <a:schemeClr val="bg1"/>
          </a:solidFill>
        </p:spPr>
        <p:txBody>
          <a:bodyPr wrap="square" rtlCol="0">
            <a:spAutoFit/>
          </a:bodyPr>
          <a:lstStyle/>
          <a:p>
            <a:pPr marL="0" marR="0" algn="l" rtl="0">
              <a:lnSpc>
                <a:spcPct val="115000"/>
              </a:lnSpc>
              <a:spcBef>
                <a:spcPts val="0"/>
              </a:spcBef>
              <a:spcAft>
                <a:spcPts val="1000"/>
              </a:spcAft>
            </a:pPr>
            <a:r>
              <a:rPr lang="en-US" sz="1800" b="1" dirty="0">
                <a:effectLst/>
                <a:latin typeface="Times New Roman" panose="02020603050405020304" pitchFamily="18" charset="0"/>
                <a:ea typeface="Calibri" panose="020F0502020204030204" pitchFamily="34" charset="0"/>
                <a:cs typeface="Arial" panose="020B0604020202020204" pitchFamily="34" charset="0"/>
              </a:rPr>
              <a:t>Muscular Tissue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15000"/>
              </a:lnSpc>
              <a:spcBef>
                <a:spcPts val="0"/>
              </a:spcBef>
              <a:spcAft>
                <a:spcPts val="10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Muscle tissue is one of the basic tissue types. Histologically, the muscles of the body can be classified into 3 types: skeletal, smooth, and cardiac. The 3 types of muscle tissue are based on the morphologic and functional properties of the cells.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15000"/>
              </a:lnSpc>
              <a:spcBef>
                <a:spcPts val="0"/>
              </a:spcBef>
              <a:spcAft>
                <a:spcPts val="10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There are 3 types of muscle tissue based on morphologic and functional differences:</a:t>
            </a:r>
            <a:r>
              <a:rPr lang="en-US" sz="1600" b="1"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lnSpc>
                <a:spcPct val="115000"/>
              </a:lnSpc>
              <a:spcBef>
                <a:spcPts val="0"/>
              </a:spcBef>
              <a:spcAft>
                <a:spcPts val="1000"/>
              </a:spcAft>
              <a:buSzPts val="1000"/>
              <a:buFont typeface="Symbol" panose="05050102010706020507" pitchFamily="18" charset="2"/>
              <a:buChar char=""/>
              <a:tabLst>
                <a:tab pos="457200" algn="l"/>
              </a:tabLst>
            </a:pPr>
            <a:r>
              <a:rPr lang="en-US" sz="1600" b="1" dirty="0">
                <a:effectLst/>
                <a:latin typeface="Times New Roman" panose="02020603050405020304" pitchFamily="18" charset="0"/>
                <a:ea typeface="Calibri" panose="020F0502020204030204" pitchFamily="34" charset="0"/>
                <a:cs typeface="Arial" panose="020B0604020202020204" pitchFamily="34" charset="0"/>
              </a:rPr>
              <a:t>Skeletal muscles: </a:t>
            </a: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Movement of skeleton and other structures (e.g., the eyes)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Long, multinucleated cells with striations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Primarily under voluntary control (though some actions are automatic)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rtl="0">
              <a:lnSpc>
                <a:spcPct val="115000"/>
              </a:lnSpc>
              <a:spcBef>
                <a:spcPts val="0"/>
              </a:spcBef>
              <a:spcAft>
                <a:spcPts val="1000"/>
              </a:spcAft>
              <a:buSzPts val="1000"/>
              <a:buFont typeface="Symbol" panose="05050102010706020507" pitchFamily="18" charset="2"/>
              <a:buChar char=""/>
              <a:tabLst>
                <a:tab pos="457200" algn="l"/>
              </a:tabLst>
            </a:pPr>
            <a:r>
              <a:rPr lang="en-US" sz="1600" b="1" dirty="0">
                <a:effectLst/>
                <a:latin typeface="Times New Roman" panose="02020603050405020304" pitchFamily="18" charset="0"/>
                <a:ea typeface="Calibri" panose="020F0502020204030204" pitchFamily="34" charset="0"/>
                <a:cs typeface="Arial" panose="020B0604020202020204" pitchFamily="34" charset="0"/>
              </a:rPr>
              <a:t>Smooth muscles: </a:t>
            </a: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Walls of vessels/hollow organs (e.g., intestines, blood vessels)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Fusiform cells without striations (lack banding pattern)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Slower, involuntary contractions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rtl="0">
              <a:lnSpc>
                <a:spcPct val="115000"/>
              </a:lnSpc>
              <a:spcBef>
                <a:spcPts val="0"/>
              </a:spcBef>
              <a:spcAft>
                <a:spcPts val="1000"/>
              </a:spcAft>
              <a:buSzPts val="1000"/>
              <a:buFont typeface="Symbol" panose="05050102010706020507" pitchFamily="18" charset="2"/>
              <a:buChar char=""/>
              <a:tabLst>
                <a:tab pos="457200" algn="l"/>
              </a:tabLst>
            </a:pPr>
            <a:r>
              <a:rPr lang="en-US" sz="1600" b="1" dirty="0">
                <a:effectLst/>
                <a:latin typeface="Times New Roman" panose="02020603050405020304" pitchFamily="18" charset="0"/>
                <a:ea typeface="Calibri" panose="020F0502020204030204" pitchFamily="34" charset="0"/>
                <a:cs typeface="Arial" panose="020B0604020202020204" pitchFamily="34" charset="0"/>
              </a:rPr>
              <a:t>Cardiac muscle/ </a:t>
            </a:r>
            <a:r>
              <a:rPr lang="en-US" sz="1600" b="1" u="sng"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myocardium</a:t>
            </a:r>
            <a:r>
              <a:rPr lang="en-US" sz="1600" b="1" dirty="0">
                <a:effectLst/>
                <a:latin typeface="Times New Roman" panose="02020603050405020304" pitchFamily="18" charset="0"/>
                <a:ea typeface="Calibri" panose="020F0502020204030204" pitchFamily="34" charset="0"/>
                <a:cs typeface="Arial" panose="020B0604020202020204" pitchFamily="34" charset="0"/>
              </a:rPr>
              <a:t> : </a:t>
            </a:r>
            <a:r>
              <a:rPr lang="en-US" sz="16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Form most of the walls of the heart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Striated, elongated, branched cells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rtl="0">
              <a:lnSpc>
                <a:spcPct val="115000"/>
              </a:lnSpc>
              <a:spcBef>
                <a:spcPts val="0"/>
              </a:spcBef>
              <a:spcAft>
                <a:spcPts val="1000"/>
              </a:spcAft>
              <a:buSzPts val="1000"/>
              <a:buFont typeface="Courier New" panose="02070309020205020404" pitchFamily="49" charset="0"/>
              <a:buChar char="o"/>
              <a:tabLst>
                <a:tab pos="914400" algn="l"/>
              </a:tabLs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Under involuntary control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7494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2</a:t>
            </a:fld>
            <a:endParaRPr lang="en-US"/>
          </a:p>
        </p:txBody>
      </p:sp>
      <p:sp>
        <p:nvSpPr>
          <p:cNvPr id="5" name="TextBox 4">
            <a:extLst>
              <a:ext uri="{FF2B5EF4-FFF2-40B4-BE49-F238E27FC236}">
                <a16:creationId xmlns:a16="http://schemas.microsoft.com/office/drawing/2014/main" id="{D576AA07-9BB8-4030-811A-371D0BAF2353}"/>
              </a:ext>
            </a:extLst>
          </p:cNvPr>
          <p:cNvSpPr txBox="1"/>
          <p:nvPr/>
        </p:nvSpPr>
        <p:spPr>
          <a:xfrm>
            <a:off x="412375" y="415673"/>
            <a:ext cx="11187954" cy="6135910"/>
          </a:xfrm>
          <a:prstGeom prst="rect">
            <a:avLst/>
          </a:prstGeom>
          <a:noFill/>
        </p:spPr>
        <p:txBody>
          <a:bodyPr wrap="square">
            <a:spAutoFit/>
          </a:bodyPr>
          <a:lstStyle/>
          <a:p>
            <a:pPr marL="76200" marR="186690" algn="just" rtl="0">
              <a:lnSpc>
                <a:spcPct val="150000"/>
              </a:lnSpc>
              <a:spcBef>
                <a:spcPts val="285"/>
              </a:spcBef>
              <a:spcAft>
                <a:spcPts val="0"/>
              </a:spcAft>
            </a:pPr>
            <a:r>
              <a:rPr lang="en-US" b="1" dirty="0">
                <a:effectLst/>
                <a:latin typeface="Times New Roman" panose="02020603050405020304" pitchFamily="18" charset="0"/>
                <a:ea typeface="Times New Roman" panose="02020603050405020304" pitchFamily="18" charset="0"/>
                <a:cs typeface="Arial" panose="020B0604020202020204" pitchFamily="34" charset="0"/>
              </a:rPr>
              <a:t>Histology </a:t>
            </a:r>
            <a:r>
              <a:rPr lang="en-US" dirty="0">
                <a:effectLst/>
                <a:latin typeface="Times New Roman" panose="02020603050405020304" pitchFamily="18" charset="0"/>
                <a:ea typeface="Times New Roman" panose="02020603050405020304" pitchFamily="18" charset="0"/>
                <a:cs typeface="Arial" panose="020B0604020202020204" pitchFamily="34" charset="0"/>
              </a:rPr>
              <a:t>is a term derived from </a:t>
            </a:r>
            <a:r>
              <a:rPr lang="en-US" dirty="0" err="1">
                <a:effectLst/>
                <a:latin typeface="Times New Roman" panose="02020603050405020304" pitchFamily="18" charset="0"/>
                <a:ea typeface="Times New Roman" panose="02020603050405020304" pitchFamily="18" charset="0"/>
                <a:cs typeface="Arial" panose="020B0604020202020204" pitchFamily="34" charset="0"/>
              </a:rPr>
              <a:t>histo</a:t>
            </a:r>
            <a:r>
              <a:rPr lang="en-US" dirty="0">
                <a:effectLst/>
                <a:latin typeface="Times New Roman" panose="02020603050405020304" pitchFamily="18" charset="0"/>
                <a:ea typeface="Times New Roman" panose="02020603050405020304" pitchFamily="18" charset="0"/>
                <a:cs typeface="Arial" panose="020B0604020202020204" pitchFamily="34" charset="0"/>
              </a:rPr>
              <a:t> : tissue , and logy , study .It's the study of the</a:t>
            </a:r>
            <a:r>
              <a:rPr lang="en-US"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tissues</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of the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body</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&amp;</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of</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how</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these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tissues</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arranged</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to constitute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organ</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76200" marR="0" algn="just" rtl="0">
              <a:lnSpc>
                <a:spcPct val="150000"/>
              </a:lnSpc>
              <a:spcBef>
                <a:spcPts val="0"/>
              </a:spcBef>
              <a:spcAft>
                <a:spcPts val="0"/>
              </a:spcAft>
              <a:tabLst>
                <a:tab pos="569595" algn="l"/>
                <a:tab pos="1297305" algn="l"/>
                <a:tab pos="1882140" algn="l"/>
                <a:tab pos="2195830" algn="l"/>
                <a:tab pos="3194685" algn="l"/>
                <a:tab pos="3542665" algn="l"/>
                <a:tab pos="4081780" algn="l"/>
                <a:tab pos="4599305" algn="l"/>
                <a:tab pos="5194935" algn="l"/>
                <a:tab pos="5800725" algn="l"/>
                <a:tab pos="6149340" algn="l"/>
                <a:tab pos="6871335" algn="l"/>
              </a:tabLst>
            </a:pPr>
            <a:r>
              <a:rPr lang="en-US" dirty="0">
                <a:effectLst/>
                <a:latin typeface="Times New Roman" panose="02020603050405020304" pitchFamily="18" charset="0"/>
                <a:ea typeface="Times New Roman" panose="02020603050405020304" pitchFamily="18" charset="0"/>
                <a:cs typeface="Arial" panose="020B0604020202020204" pitchFamily="34" charset="0"/>
              </a:rPr>
              <a:t>The	human	body	is	composed	of	only	four	basic	types of</a:t>
            </a:r>
            <a:r>
              <a:rPr lang="en-US" dirty="0">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tissues:</a:t>
            </a:r>
            <a:r>
              <a:rPr lang="en-US" sz="1200" dirty="0">
                <a:latin typeface="Calibri" panose="020F0502020204030204" pitchFamily="34" charset="0"/>
                <a:ea typeface="Calibri" panose="020F0502020204030204" pitchFamily="34"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epithelial</a:t>
            </a:r>
            <a:r>
              <a:rPr lang="en-US" b="1" i="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a:t>
            </a:r>
            <a:r>
              <a:rPr lang="en-US" b="1" i="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b="1"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,muscular</a:t>
            </a:r>
            <a:r>
              <a:rPr lang="en-US" b="1"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&amp;</a:t>
            </a:r>
            <a:r>
              <a:rPr lang="en-US" b="1" i="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nervous</a:t>
            </a:r>
            <a:r>
              <a:rPr lang="en-US" b="1" i="1" spc="15"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76200" marR="192405" algn="just" rtl="0">
              <a:lnSpc>
                <a:spcPct val="150000"/>
              </a:lnSpc>
              <a:spcBef>
                <a:spcPts val="240"/>
              </a:spcBef>
              <a:spcAft>
                <a:spcPts val="0"/>
              </a:spcAft>
            </a:pPr>
            <a:r>
              <a:rPr lang="en-US" b="1" dirty="0">
                <a:effectLst/>
                <a:latin typeface="Times New Roman" panose="02020603050405020304" pitchFamily="18" charset="0"/>
                <a:ea typeface="Times New Roman" panose="02020603050405020304" pitchFamily="18" charset="0"/>
                <a:cs typeface="Arial" panose="020B0604020202020204" pitchFamily="34" charset="0"/>
              </a:rPr>
              <a:t>Epithelial</a:t>
            </a:r>
            <a:r>
              <a:rPr lang="en-US" b="1" spc="19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tissues:</a:t>
            </a:r>
            <a:r>
              <a:rPr lang="en-US" b="1" spc="20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pc="19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composed</a:t>
            </a:r>
            <a:r>
              <a:rPr lang="en-US" spc="2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of</a:t>
            </a:r>
            <a:r>
              <a:rPr lang="en-US" spc="20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closely</a:t>
            </a:r>
            <a:r>
              <a:rPr lang="en-US" spc="18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aggregated</a:t>
            </a:r>
            <a:r>
              <a:rPr lang="en-US" spc="2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polyhedral</a:t>
            </a:r>
            <a:r>
              <a:rPr lang="en-US" spc="19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pc="19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with</a:t>
            </a:r>
            <a:r>
              <a:rPr lang="en-US" spc="2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very</a:t>
            </a:r>
            <a:r>
              <a:rPr lang="en-US"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little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extracellular substance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t>
            </a:r>
          </a:p>
          <a:p>
            <a:pPr marL="76200" marR="192405" algn="just" rtl="0">
              <a:lnSpc>
                <a:spcPct val="115000"/>
              </a:lnSpc>
              <a:spcBef>
                <a:spcPts val="240"/>
              </a:spcBef>
              <a:spcAft>
                <a:spcPts val="0"/>
              </a:spcAft>
            </a:pPr>
            <a:endParaRPr lang="en-US" dirty="0">
              <a:effectLst/>
              <a:latin typeface="Times New Roman" panose="02020603050405020304" pitchFamily="18" charset="0"/>
              <a:ea typeface="Times New Roman" panose="02020603050405020304" pitchFamily="18" charset="0"/>
              <a:cs typeface="Arial" panose="020B0604020202020204" pitchFamily="34" charset="0"/>
            </a:endParaRPr>
          </a:p>
          <a:p>
            <a:pPr marL="76200" marR="0" algn="just" rtl="0">
              <a:lnSpc>
                <a:spcPct val="107000"/>
              </a:lnSpc>
              <a:spcBef>
                <a:spcPts val="0"/>
              </a:spcBef>
              <a:spcAft>
                <a:spcPts val="0"/>
              </a:spcAft>
            </a:pP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The principal</a:t>
            </a:r>
            <a:r>
              <a:rPr lang="en-US" sz="2000"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functions</a:t>
            </a:r>
            <a:r>
              <a:rPr lang="en-US" sz="2000"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of</a:t>
            </a:r>
            <a:r>
              <a:rPr lang="en-US" sz="2000"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epithelial tissue :</a:t>
            </a:r>
            <a:endParaRPr lang="en-US" sz="2000" b="1" i="1" u="heavy" dirty="0">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76200" marR="0" algn="l" rtl="0">
              <a:lnSpc>
                <a:spcPct val="150000"/>
              </a:lnSpc>
              <a:spcBef>
                <a:spcPts val="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 1.The covering , lining of the surface &amp; protection ( e.g. Skin , intestine ) </a:t>
            </a:r>
          </a:p>
          <a:p>
            <a:pPr marL="76200" marR="0" algn="l" rtl="0">
              <a:lnSpc>
                <a:spcPct val="150000"/>
              </a:lnSpc>
              <a:spcBef>
                <a:spcPts val="0"/>
              </a:spcBef>
              <a:spcAft>
                <a:spcPts val="0"/>
              </a:spcAft>
            </a:pPr>
            <a:r>
              <a:rPr lang="en-US" sz="2000"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2-</a:t>
            </a:r>
            <a:r>
              <a:rPr lang="en-US" sz="2000"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Absorption</a:t>
            </a:r>
            <a:r>
              <a:rPr lang="en-US" sz="2000" spc="39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e.g.</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Intestines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R="0" lvl="0" algn="l" rtl="0">
              <a:lnSpc>
                <a:spcPct val="150000"/>
              </a:lnSpc>
              <a:spcBef>
                <a:spcPts val="0"/>
              </a:spcBef>
              <a:spcAft>
                <a:spcPts val="0"/>
              </a:spcAft>
              <a:buSzPts val="1600"/>
              <a:tabLst>
                <a:tab pos="5340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3.Secretion (</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e.g.</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epithelial cells of glands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R="192405" lvl="0" algn="l" rtl="0">
              <a:lnSpc>
                <a:spcPct val="150000"/>
              </a:lnSpc>
              <a:spcBef>
                <a:spcPts val="285"/>
              </a:spcBef>
              <a:spcAft>
                <a:spcPts val="0"/>
              </a:spcAft>
              <a:buSzPts val="1600"/>
              <a:tabLst>
                <a:tab pos="5340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4.Sensation ( e.g. Gustative &amp; olfactory neuroepithelial cells line all external &amp;</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internal surfaces of the body , everything that enters or leaves the body must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cross</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 epithelial</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sheet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R="188595" lvl="0" algn="l" rtl="0">
              <a:lnSpc>
                <a:spcPct val="150000"/>
              </a:lnSpc>
              <a:spcBef>
                <a:spcPts val="0"/>
              </a:spcBef>
              <a:spcAft>
                <a:spcPts val="0"/>
              </a:spcAft>
              <a:buSzPts val="1600"/>
              <a:tabLst>
                <a:tab pos="5340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5.Transport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in</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transport</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materials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or</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along</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surface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epithelium.</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marR="0" lvl="0" algn="l" rtl="0">
              <a:lnSpc>
                <a:spcPct val="150000"/>
              </a:lnSpc>
              <a:spcBef>
                <a:spcPts val="0"/>
              </a:spcBef>
              <a:spcAft>
                <a:spcPts val="0"/>
              </a:spcAft>
              <a:buSzPts val="1600"/>
              <a:tabLst>
                <a:tab pos="5340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6.Contractility</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(e.g. myoepithelial</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2000" spc="0" dirty="0">
              <a:effectLst/>
              <a:latin typeface="Calibri" panose="020F0502020204030204" pitchFamily="34" charset="0"/>
              <a:ea typeface="Times New Roman" panose="02020603050405020304" pitchFamily="18" charset="0"/>
              <a:cs typeface="Arial" panose="020B0604020202020204" pitchFamily="34" charset="0"/>
            </a:endParaRPr>
          </a:p>
          <a:p>
            <a:pPr algn="l" rtl="0">
              <a:lnSpc>
                <a:spcPct val="150000"/>
              </a:lnSpc>
            </a:pPr>
            <a:r>
              <a:rPr lang="en-US" sz="2000" dirty="0">
                <a:effectLst/>
                <a:latin typeface="Times New Roman" panose="02020603050405020304" pitchFamily="18" charset="0"/>
                <a:ea typeface="Times New Roman" panose="02020603050405020304" pitchFamily="18" charset="0"/>
              </a:rPr>
              <a:t>Almost all epithelial cells , whether lining a surface or forming gland units ,</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rest</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on</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a:t>
            </a:r>
            <a:r>
              <a:rPr lang="en-US" sz="2000" spc="-10"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connective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tissue</a:t>
            </a:r>
            <a:r>
              <a:rPr lang="en-US" sz="2000" spc="-5" dirty="0">
                <a:effectLst/>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rPr>
              <a:t>.</a:t>
            </a:r>
            <a:endParaRPr lang="en-US"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33748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3</a:t>
            </a:fld>
            <a:endParaRPr lang="en-US"/>
          </a:p>
        </p:txBody>
      </p:sp>
      <p:sp>
        <p:nvSpPr>
          <p:cNvPr id="3" name="مستطيل 2"/>
          <p:cNvSpPr/>
          <p:nvPr/>
        </p:nvSpPr>
        <p:spPr>
          <a:xfrm>
            <a:off x="425002" y="705056"/>
            <a:ext cx="11410681" cy="707886"/>
          </a:xfrm>
          <a:prstGeom prst="rect">
            <a:avLst/>
          </a:prstGeom>
        </p:spPr>
        <p:txBody>
          <a:bodyPr wrap="square">
            <a:spAutoFit/>
          </a:bodyPr>
          <a:lstStyle/>
          <a:p>
            <a:pPr algn="just" rtl="0"/>
            <a:endParaRPr lang="en-US" sz="4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C8CDBE04-438D-48D4-9D8C-4B21B40084D7}"/>
              </a:ext>
            </a:extLst>
          </p:cNvPr>
          <p:cNvSpPr txBox="1"/>
          <p:nvPr/>
        </p:nvSpPr>
        <p:spPr>
          <a:xfrm>
            <a:off x="143435" y="366098"/>
            <a:ext cx="11887199" cy="7743402"/>
          </a:xfrm>
          <a:prstGeom prst="rect">
            <a:avLst/>
          </a:prstGeom>
          <a:noFill/>
        </p:spPr>
        <p:txBody>
          <a:bodyPr wrap="square">
            <a:spAutoFit/>
          </a:bodyPr>
          <a:lstStyle/>
          <a:p>
            <a:pPr marL="0" marR="0" algn="just" rtl="0">
              <a:lnSpc>
                <a:spcPct val="107000"/>
              </a:lnSpc>
              <a:spcBef>
                <a:spcPts val="300"/>
              </a:spcBef>
              <a:spcAft>
                <a:spcPts val="0"/>
              </a:spcAft>
            </a:pPr>
            <a:r>
              <a:rPr lang="en-US" sz="24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Basal</a:t>
            </a:r>
            <a:r>
              <a:rPr lang="en-US"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Lamina</a:t>
            </a:r>
            <a:r>
              <a:rPr lang="en-US" b="1" i="1" u="heavy" spc="-1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&amp;</a:t>
            </a:r>
            <a:r>
              <a:rPr lang="en-US"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Basement</a:t>
            </a:r>
            <a:r>
              <a:rPr lang="en-US" b="1" i="1" u="heavy" spc="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membrane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342900" marR="195580" lvl="0" indent="-342900" algn="just" rtl="0">
              <a:lnSpc>
                <a:spcPct val="110000"/>
              </a:lnSpc>
              <a:spcBef>
                <a:spcPts val="255"/>
              </a:spcBef>
              <a:spcAft>
                <a:spcPts val="0"/>
              </a:spcAft>
              <a:buSzPts val="1600"/>
              <a:buFont typeface="Calibri" panose="020F0502020204030204" pitchFamily="34" charset="0"/>
              <a:buChar char="-"/>
              <a:tabLst>
                <a:tab pos="534035" algn="l"/>
              </a:tabLs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Epithelium is made almost entirely of contiguous &amp; adhesive cells bound</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together</a:t>
            </a:r>
            <a:r>
              <a:rPr lang="en-US" sz="16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by</a:t>
            </a:r>
            <a:r>
              <a:rPr lang="en-US" sz="16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intercellular</a:t>
            </a:r>
            <a:r>
              <a:rPr lang="en-US" sz="16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junctions</a:t>
            </a:r>
            <a:r>
              <a:rPr lang="en-US" sz="16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&amp;</a:t>
            </a:r>
            <a:r>
              <a:rPr lang="en-US" sz="16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a</a:t>
            </a:r>
            <a:r>
              <a:rPr lang="en-US" sz="16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small</a:t>
            </a:r>
            <a:r>
              <a:rPr lang="en-US" sz="16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amount of</a:t>
            </a:r>
            <a:r>
              <a:rPr lang="en-US" sz="16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extracellular</a:t>
            </a:r>
            <a:r>
              <a:rPr lang="en-US" sz="16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matrix</a:t>
            </a:r>
            <a:r>
              <a:rPr lang="en-US" sz="1600" spc="4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187325" lvl="0" indent="-342900" algn="just" rtl="0">
              <a:lnSpc>
                <a:spcPct val="113000"/>
              </a:lnSpc>
              <a:spcBef>
                <a:spcPts val="90"/>
              </a:spcBef>
              <a:spcAft>
                <a:spcPts val="0"/>
              </a:spcAft>
              <a:buSzPts val="1600"/>
              <a:buFont typeface="Calibri" panose="020F0502020204030204" pitchFamily="34" charset="0"/>
              <a:buChar char="-"/>
              <a:tabLst>
                <a:tab pos="534035" algn="l"/>
              </a:tabLs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All epithelial cells in contact with subjacent connective tissue have at their</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surfaces a felt</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 like</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sheet of extracellular material called</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basal lamina</a:t>
            </a:r>
            <a:r>
              <a:rPr lang="en-US" sz="1600" b="1" i="1" spc="4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which appear as </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a dense layer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or </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lamina </a:t>
            </a:r>
            <a:r>
              <a:rPr lang="en-US" sz="1600" b="1" i="1" dirty="0" err="1">
                <a:effectLst/>
                <a:latin typeface="Times New Roman" panose="02020603050405020304" pitchFamily="18" charset="0"/>
                <a:ea typeface="Times New Roman" panose="02020603050405020304" pitchFamily="18" charset="0"/>
                <a:cs typeface="Arial" panose="020B0604020202020204" pitchFamily="34" charset="0"/>
              </a:rPr>
              <a:t>densa</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 consisting of a delicate</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network of very fine fibrils . Also the basal laminae may have an electron –</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lucent layer called </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lamina Lucida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or </a:t>
            </a:r>
            <a:r>
              <a:rPr lang="en-US" sz="1600" b="1" i="1" dirty="0">
                <a:effectLst/>
                <a:latin typeface="Times New Roman" panose="02020603050405020304" pitchFamily="18" charset="0"/>
                <a:ea typeface="Times New Roman" panose="02020603050405020304" pitchFamily="18" charset="0"/>
                <a:cs typeface="Arial" panose="020B0604020202020204" pitchFamily="34" charset="0"/>
              </a:rPr>
              <a:t>clear layer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on one or both sides of the</a:t>
            </a:r>
            <a:r>
              <a:rPr lang="en-US" sz="16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dense</a:t>
            </a:r>
            <a:r>
              <a:rPr lang="en-US" sz="16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layer .</a:t>
            </a:r>
          </a:p>
          <a:p>
            <a:pPr marL="304800" marR="0" algn="l" rtl="0">
              <a:lnSpc>
                <a:spcPct val="107000"/>
              </a:lnSpc>
              <a:spcBef>
                <a:spcPts val="1370"/>
              </a:spcBef>
              <a:spcAft>
                <a:spcPts val="0"/>
              </a:spcAft>
            </a:pPr>
            <a:r>
              <a:rPr lang="en-US" b="1" i="1"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i="1"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macromolecular components of</a:t>
            </a:r>
            <a:r>
              <a:rPr lang="en-US" b="1" i="1"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basal</a:t>
            </a:r>
            <a:r>
              <a:rPr lang="en-US" b="1" i="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laminae</a:t>
            </a:r>
            <a:r>
              <a:rPr lang="en-US" b="1" i="1"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include: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lnSpc>
                <a:spcPct val="107000"/>
              </a:lnSpc>
              <a:spcBef>
                <a:spcPts val="265"/>
              </a:spcBef>
              <a:spcAft>
                <a:spcPts val="0"/>
              </a:spcAft>
              <a:buSzPts val="1600"/>
              <a:buFont typeface="Symbol" panose="05050102010706020507" pitchFamily="18" charset="2"/>
              <a:buChar char=""/>
              <a:tabLst>
                <a:tab pos="556260" algn="l"/>
                <a:tab pos="556895" algn="l"/>
              </a:tabLst>
            </a:pPr>
            <a:r>
              <a:rPr lang="en-US" sz="1600" b="1" i="1" dirty="0">
                <a:effectLst/>
                <a:latin typeface="Times New Roman" panose="02020603050405020304" pitchFamily="18" charset="0"/>
                <a:ea typeface="Times New Roman" panose="02020603050405020304" pitchFamily="18" charset="0"/>
                <a:cs typeface="Symbol" panose="05050102010706020507" pitchFamily="18" charset="2"/>
              </a:rPr>
              <a:t>laminin</a:t>
            </a:r>
            <a:endParaRPr lang="en-US" sz="1600" dirty="0">
              <a:effectLst/>
              <a:latin typeface="Calibri" panose="020F0502020204030204" pitchFamily="34" charset="0"/>
              <a:ea typeface="Symbol" panose="05050102010706020507" pitchFamily="18" charset="2"/>
              <a:cs typeface="Symbol" panose="05050102010706020507" pitchFamily="18" charset="2"/>
            </a:endParaRPr>
          </a:p>
          <a:p>
            <a:pPr marL="342900" marR="0" lvl="0" indent="-342900" algn="l" rtl="0">
              <a:lnSpc>
                <a:spcPct val="107000"/>
              </a:lnSpc>
              <a:spcBef>
                <a:spcPts val="275"/>
              </a:spcBef>
              <a:spcAft>
                <a:spcPts val="0"/>
              </a:spcAft>
              <a:buSzPts val="1600"/>
              <a:buFont typeface="Symbol" panose="05050102010706020507" pitchFamily="18" charset="2"/>
              <a:buChar char=""/>
              <a:tabLst>
                <a:tab pos="533400" algn="l"/>
                <a:tab pos="534035" algn="l"/>
              </a:tabLst>
            </a:pPr>
            <a:r>
              <a:rPr lang="en-US" sz="1600" b="1" i="1" dirty="0">
                <a:effectLst/>
                <a:latin typeface="Times New Roman" panose="02020603050405020304" pitchFamily="18" charset="0"/>
                <a:ea typeface="Times New Roman" panose="02020603050405020304" pitchFamily="18" charset="0"/>
                <a:cs typeface="Symbol" panose="05050102010706020507" pitchFamily="18" charset="2"/>
              </a:rPr>
              <a:t>Type</a:t>
            </a:r>
            <a:r>
              <a:rPr lang="en-US" sz="1600" b="1" i="1" spc="-15" dirty="0">
                <a:effectLst/>
                <a:latin typeface="Times New Roman" panose="02020603050405020304" pitchFamily="18" charset="0"/>
                <a:ea typeface="Times New Roman" panose="02020603050405020304" pitchFamily="18" charset="0"/>
                <a:cs typeface="Symbol" panose="05050102010706020507" pitchFamily="18" charset="2"/>
              </a:rPr>
              <a:t> </a:t>
            </a:r>
            <a:r>
              <a:rPr lang="en-US" sz="1600" b="1" i="1" dirty="0">
                <a:effectLst/>
                <a:latin typeface="Times New Roman" panose="02020603050405020304" pitchFamily="18" charset="0"/>
                <a:ea typeface="Times New Roman" panose="02020603050405020304" pitchFamily="18" charset="0"/>
                <a:cs typeface="Symbol" panose="05050102010706020507" pitchFamily="18" charset="2"/>
              </a:rPr>
              <a:t>IV</a:t>
            </a:r>
            <a:r>
              <a:rPr lang="en-US" sz="1600" b="1" i="1" spc="-10" dirty="0">
                <a:effectLst/>
                <a:latin typeface="Times New Roman" panose="02020603050405020304" pitchFamily="18" charset="0"/>
                <a:ea typeface="Times New Roman" panose="02020603050405020304" pitchFamily="18" charset="0"/>
                <a:cs typeface="Symbol" panose="05050102010706020507" pitchFamily="18" charset="2"/>
              </a:rPr>
              <a:t> </a:t>
            </a:r>
            <a:r>
              <a:rPr lang="en-US" sz="1600" b="1" i="1" dirty="0">
                <a:effectLst/>
                <a:latin typeface="Times New Roman" panose="02020603050405020304" pitchFamily="18" charset="0"/>
                <a:ea typeface="Times New Roman" panose="02020603050405020304" pitchFamily="18" charset="0"/>
                <a:cs typeface="Symbol" panose="05050102010706020507" pitchFamily="18" charset="2"/>
              </a:rPr>
              <a:t>collagen</a:t>
            </a:r>
            <a:endParaRPr lang="en-US" sz="1600" dirty="0">
              <a:effectLst/>
              <a:latin typeface="Calibri" panose="020F0502020204030204" pitchFamily="34" charset="0"/>
              <a:ea typeface="Symbol" panose="05050102010706020507" pitchFamily="18" charset="2"/>
              <a:cs typeface="Symbol" panose="05050102010706020507" pitchFamily="18" charset="2"/>
            </a:endParaRPr>
          </a:p>
          <a:p>
            <a:pPr marL="342900" marR="0" lvl="0" indent="-342900" algn="l" rtl="0">
              <a:lnSpc>
                <a:spcPct val="107000"/>
              </a:lnSpc>
              <a:spcBef>
                <a:spcPts val="235"/>
              </a:spcBef>
              <a:spcAft>
                <a:spcPts val="0"/>
              </a:spcAft>
              <a:buSzPts val="1600"/>
              <a:buFont typeface="Symbol" panose="05050102010706020507" pitchFamily="18" charset="2"/>
              <a:buChar char=""/>
              <a:tabLst>
                <a:tab pos="533400" algn="l"/>
                <a:tab pos="534035" algn="l"/>
              </a:tabLst>
            </a:pPr>
            <a:r>
              <a:rPr lang="en-US" sz="1600" b="1" i="1" dirty="0">
                <a:effectLst/>
                <a:latin typeface="Times New Roman" panose="02020603050405020304" pitchFamily="18" charset="0"/>
                <a:ea typeface="Times New Roman" panose="02020603050405020304" pitchFamily="18" charset="0"/>
                <a:cs typeface="Symbol" panose="05050102010706020507" pitchFamily="18" charset="2"/>
              </a:rPr>
              <a:t>Entactin</a:t>
            </a:r>
            <a:r>
              <a:rPr lang="en-US" sz="1600" b="1" i="1" spc="-15" dirty="0">
                <a:effectLst/>
                <a:latin typeface="Times New Roman" panose="02020603050405020304" pitchFamily="18" charset="0"/>
                <a:ea typeface="Times New Roman" panose="02020603050405020304" pitchFamily="18" charset="0"/>
                <a:cs typeface="Symbol" panose="05050102010706020507" pitchFamily="18" charset="2"/>
              </a:rPr>
              <a:t> </a:t>
            </a:r>
            <a:r>
              <a:rPr lang="en-US" sz="1600" dirty="0">
                <a:effectLst/>
                <a:latin typeface="Times New Roman" panose="02020603050405020304" pitchFamily="18" charset="0"/>
                <a:ea typeface="Times New Roman" panose="02020603050405020304" pitchFamily="18" charset="0"/>
                <a:cs typeface="Symbol" panose="05050102010706020507" pitchFamily="18" charset="2"/>
              </a:rPr>
              <a:t>(nidogen)</a:t>
            </a:r>
          </a:p>
          <a:p>
            <a:pPr marL="182880" marR="0" algn="l" rtl="0">
              <a:lnSpc>
                <a:spcPct val="107000"/>
              </a:lnSpc>
              <a:spcBef>
                <a:spcPts val="0"/>
              </a:spcBef>
              <a:spcAft>
                <a:spcPts val="0"/>
              </a:spcAft>
              <a:tabLst>
                <a:tab pos="533400" algn="l"/>
                <a:tab pos="534035" algn="l"/>
              </a:tabLst>
            </a:pP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i="1" u="heavy"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basal</a:t>
            </a:r>
            <a:r>
              <a:rPr lang="en-US" b="1" i="1" u="heavy"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lamina</a:t>
            </a:r>
            <a:r>
              <a:rPr lang="en-US" b="1" i="1" u="heavy"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have many</a:t>
            </a:r>
            <a:r>
              <a:rPr lang="en-US" b="1" i="1" u="heavy"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function</a:t>
            </a:r>
            <a:r>
              <a:rPr lang="en-US" b="1" i="1" u="heavy"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u="heavy"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gn="l" rtl="0">
              <a:lnSpc>
                <a:spcPct val="107000"/>
              </a:lnSpc>
              <a:spcBef>
                <a:spcPts val="165"/>
              </a:spcBef>
              <a:spcAft>
                <a:spcPts val="0"/>
              </a:spcAft>
              <a:buSzPts val="1600"/>
              <a:buFont typeface="Times New Roman" panose="02020603050405020304" pitchFamily="18" charset="0"/>
              <a:buAutoNum type="arabicPeriod"/>
              <a:tabLst>
                <a:tab pos="7626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Supporting</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4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l" rtl="0">
              <a:lnSpc>
                <a:spcPct val="115000"/>
              </a:lnSpc>
              <a:spcBef>
                <a:spcPts val="275"/>
              </a:spcBef>
              <a:spcAft>
                <a:spcPts val="0"/>
              </a:spcAft>
              <a:buSzPts val="1600"/>
              <a:buFont typeface="Times New Roman" panose="02020603050405020304" pitchFamily="18" charset="0"/>
              <a:buAutoNum type="arabicPeriod"/>
              <a:tabLst>
                <a:tab pos="7626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Provide</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barriers</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that</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limits</a:t>
            </a:r>
            <a:r>
              <a:rPr lang="en-US" sz="2000" spc="9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or</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regulates</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exchange</a:t>
            </a:r>
            <a:r>
              <a:rPr lang="en-US" sz="2000" spc="9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macromolecules</a:t>
            </a:r>
            <a:r>
              <a:rPr lang="en-US" sz="2000"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between</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connective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tissue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&amp;</a:t>
            </a:r>
            <a:r>
              <a:rPr lang="en-US" sz="2000"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other</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tissues</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4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l" rtl="0">
              <a:lnSpc>
                <a:spcPct val="107000"/>
              </a:lnSpc>
              <a:spcBef>
                <a:spcPts val="5"/>
              </a:spcBef>
              <a:spcAft>
                <a:spcPts val="0"/>
              </a:spcAft>
              <a:buSzPts val="1600"/>
              <a:buFont typeface="Times New Roman" panose="02020603050405020304" pitchFamily="18" charset="0"/>
              <a:buAutoNum type="arabicPeriod"/>
              <a:tabLst>
                <a:tab pos="7626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Able</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to</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influence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polarity</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sz="1400" spc="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gn="l" rtl="0">
              <a:lnSpc>
                <a:spcPct val="115000"/>
              </a:lnSpc>
              <a:spcBef>
                <a:spcPts val="270"/>
              </a:spcBef>
              <a:spcAft>
                <a:spcPts val="0"/>
              </a:spcAft>
              <a:buSzPts val="1600"/>
              <a:buFont typeface="Times New Roman" panose="02020603050405020304" pitchFamily="18" charset="0"/>
              <a:buAutoNum type="arabicPeriod"/>
              <a:tabLst>
                <a:tab pos="762635" algn="l"/>
              </a:tabLst>
            </a:pP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Regulate cell proliferation &amp; differentiation by binding with growth factor .</a:t>
            </a:r>
            <a:r>
              <a:rPr lang="en-US" sz="2000"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5-</a:t>
            </a:r>
            <a:r>
              <a:rPr lang="en-US" sz="2000" spc="5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Influence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metabolism</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t>
            </a:r>
          </a:p>
          <a:p>
            <a:pPr marR="0" lvl="1" algn="l" rtl="0">
              <a:lnSpc>
                <a:spcPct val="115000"/>
              </a:lnSpc>
              <a:spcBef>
                <a:spcPts val="270"/>
              </a:spcBef>
              <a:spcAft>
                <a:spcPts val="0"/>
              </a:spcAft>
              <a:buSzPts val="1600"/>
              <a:tabLst>
                <a:tab pos="762635" algn="l"/>
              </a:tabLst>
            </a:pPr>
            <a:endParaRPr lang="en-US" sz="1400" spc="0" dirty="0">
              <a:effectLst/>
              <a:latin typeface="Calibri" panose="020F0502020204030204" pitchFamily="34" charset="0"/>
              <a:ea typeface="Times New Roman" panose="02020603050405020304" pitchFamily="18" charset="0"/>
              <a:cs typeface="Arial" panose="020B0604020202020204" pitchFamily="34" charset="0"/>
            </a:endParaRPr>
          </a:p>
          <a:p>
            <a:pPr marL="0" marR="0" algn="just" rtl="0">
              <a:lnSpc>
                <a:spcPct val="107000"/>
              </a:lnSpc>
              <a:spcBef>
                <a:spcPts val="0"/>
              </a:spcBef>
              <a:spcAft>
                <a:spcPts val="0"/>
              </a:spcAft>
            </a:pP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 epithelium lack a direct blood supply &amp; are fed via diffusion from underlying</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tissues during basement membrane and receive a rich supply of nerve endings from</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nerve</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plexuses in</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lamina</a:t>
            </a:r>
            <a:r>
              <a:rPr lang="en-US" sz="2000"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propria</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algn="l" rtl="0"/>
            <a:br>
              <a:rPr lang="en-US" sz="1400" dirty="0">
                <a:effectLst/>
                <a:latin typeface="Times New Roman" panose="02020603050405020304" pitchFamily="18" charset="0"/>
                <a:ea typeface="Times New Roman" panose="02020603050405020304" pitchFamily="18" charset="0"/>
              </a:rPr>
            </a:br>
            <a:endParaRPr lang="en-US" sz="1600" dirty="0">
              <a:effectLst/>
              <a:latin typeface="Calibri" panose="020F0502020204030204" pitchFamily="34" charset="0"/>
              <a:ea typeface="Symbol" panose="05050102010706020507" pitchFamily="18" charset="2"/>
              <a:cs typeface="Symbol" panose="05050102010706020507" pitchFamily="18" charset="2"/>
            </a:endParaRPr>
          </a:p>
          <a:p>
            <a:pPr marL="342900" marR="187325" lvl="0" indent="-342900" algn="just" rtl="0">
              <a:lnSpc>
                <a:spcPct val="113000"/>
              </a:lnSpc>
              <a:spcBef>
                <a:spcPts val="90"/>
              </a:spcBef>
              <a:spcAft>
                <a:spcPts val="0"/>
              </a:spcAft>
              <a:buSzPts val="1600"/>
              <a:buFont typeface="Calibri" panose="020F0502020204030204" pitchFamily="34" charset="0"/>
              <a:buChar char="-"/>
              <a:tabLst>
                <a:tab pos="534035" algn="l"/>
              </a:tabLst>
            </a:pPr>
            <a:endParaRPr lang="en-US" sz="1400" dirty="0">
              <a:effectLst/>
              <a:latin typeface="Calibri" panose="020F0502020204030204" pitchFamily="34" charset="0"/>
              <a:ea typeface="Calibri" panose="020F0502020204030204" pitchFamily="34" charset="0"/>
              <a:cs typeface="Arial" panose="020B0604020202020204" pitchFamily="34" charset="0"/>
            </a:endParaRPr>
          </a:p>
          <a:p>
            <a:br>
              <a:rPr lang="en-US" sz="2000" dirty="0">
                <a:effectLst/>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1444477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4</a:t>
            </a:fld>
            <a:endParaRPr lang="en-US"/>
          </a:p>
        </p:txBody>
      </p:sp>
      <p:pic>
        <p:nvPicPr>
          <p:cNvPr id="4" name="Picture 3">
            <a:extLst>
              <a:ext uri="{FF2B5EF4-FFF2-40B4-BE49-F238E27FC236}">
                <a16:creationId xmlns:a16="http://schemas.microsoft.com/office/drawing/2014/main" id="{7C26B28B-4E4B-440E-A86B-D4497FCD9D64}"/>
              </a:ext>
            </a:extLst>
          </p:cNvPr>
          <p:cNvPicPr>
            <a:picLocks noChangeAspect="1"/>
          </p:cNvPicPr>
          <p:nvPr/>
        </p:nvPicPr>
        <p:blipFill>
          <a:blip r:embed="rId2"/>
          <a:stretch>
            <a:fillRect/>
          </a:stretch>
        </p:blipFill>
        <p:spPr>
          <a:xfrm>
            <a:off x="971558" y="1138305"/>
            <a:ext cx="10248883" cy="4581389"/>
          </a:xfrm>
          <a:prstGeom prst="rect">
            <a:avLst/>
          </a:prstGeom>
        </p:spPr>
      </p:pic>
    </p:spTree>
    <p:extLst>
      <p:ext uri="{BB962C8B-B14F-4D97-AF65-F5344CB8AC3E}">
        <p14:creationId xmlns:p14="http://schemas.microsoft.com/office/powerpoint/2010/main" val="3836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5</a:t>
            </a:fld>
            <a:endParaRPr lang="en-US"/>
          </a:p>
        </p:txBody>
      </p:sp>
      <p:sp>
        <p:nvSpPr>
          <p:cNvPr id="8" name="TextBox 7">
            <a:extLst>
              <a:ext uri="{FF2B5EF4-FFF2-40B4-BE49-F238E27FC236}">
                <a16:creationId xmlns:a16="http://schemas.microsoft.com/office/drawing/2014/main" id="{B07452EB-20D9-4DB5-8308-538755C50886}"/>
              </a:ext>
            </a:extLst>
          </p:cNvPr>
          <p:cNvSpPr txBox="1"/>
          <p:nvPr/>
        </p:nvSpPr>
        <p:spPr>
          <a:xfrm>
            <a:off x="564776" y="437963"/>
            <a:ext cx="11062447" cy="4839402"/>
          </a:xfrm>
          <a:prstGeom prst="rect">
            <a:avLst/>
          </a:prstGeom>
          <a:noFill/>
        </p:spPr>
        <p:txBody>
          <a:bodyPr wrap="square">
            <a:spAutoFit/>
          </a:bodyPr>
          <a:lstStyle/>
          <a:p>
            <a:pPr marL="0" marR="0" algn="l" rtl="0">
              <a:lnSpc>
                <a:spcPct val="107000"/>
              </a:lnSpc>
              <a:spcBef>
                <a:spcPts val="300"/>
              </a:spcBef>
              <a:spcAft>
                <a:spcPts val="0"/>
              </a:spcAft>
            </a:pP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Types of</a:t>
            </a:r>
            <a:r>
              <a:rPr lang="en-US" sz="2000" b="1" i="1" u="heavy" spc="-15"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r>
              <a:rPr lang="en-US" sz="2000" b="1" i="1" u="heavy" dirty="0">
                <a:effectLst/>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Epithelium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265"/>
              </a:spcBef>
              <a:spcAft>
                <a:spcPts val="0"/>
              </a:spcAft>
            </a:pPr>
            <a:r>
              <a:rPr lang="en-US" dirty="0">
                <a:effectLst/>
                <a:latin typeface="Times New Roman" panose="02020603050405020304" pitchFamily="18" charset="0"/>
                <a:ea typeface="Times New Roman" panose="02020603050405020304" pitchFamily="18" charset="0"/>
                <a:cs typeface="Arial" panose="020B0604020202020204" pitchFamily="34" charset="0"/>
              </a:rPr>
              <a:t>Epithelia</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divided</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into</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groups</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according</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to</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their</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structure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&amp;</a:t>
            </a:r>
            <a:r>
              <a:rPr lang="en-US" spc="-2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function</a:t>
            </a:r>
            <a:r>
              <a:rPr lang="en-US"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320"/>
              </a:spcBef>
              <a:spcAft>
                <a:spcPts val="0"/>
              </a:spcAft>
              <a:tabLst>
                <a:tab pos="3308985" algn="l"/>
              </a:tabLst>
            </a:pPr>
            <a:r>
              <a:rPr lang="en-US" b="1" dirty="0">
                <a:effectLst/>
                <a:latin typeface="Times New Roman" panose="02020603050405020304" pitchFamily="18" charset="0"/>
                <a:ea typeface="Times New Roman" panose="02020603050405020304" pitchFamily="18" charset="0"/>
                <a:cs typeface="Arial" panose="020B0604020202020204" pitchFamily="34" charset="0"/>
              </a:rPr>
              <a:t>1-</a:t>
            </a:r>
            <a:r>
              <a:rPr lang="en-US" b="1" spc="5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Covering or</a:t>
            </a:r>
            <a:r>
              <a:rPr lang="en-US" b="1"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lining</a:t>
            </a:r>
            <a:r>
              <a:rPr lang="en-US" b="1" i="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epithelia .	</a:t>
            </a:r>
            <a:r>
              <a:rPr lang="en-US" b="1" dirty="0">
                <a:effectLst/>
                <a:latin typeface="Times New Roman" panose="02020603050405020304" pitchFamily="18" charset="0"/>
                <a:ea typeface="Times New Roman" panose="02020603050405020304" pitchFamily="18" charset="0"/>
                <a:cs typeface="Arial" panose="020B0604020202020204" pitchFamily="34" charset="0"/>
              </a:rPr>
              <a:t>2-</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Glandular</a:t>
            </a:r>
            <a:r>
              <a:rPr lang="en-US" b="1" i="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epithelia</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15000"/>
              </a:lnSpc>
              <a:spcBef>
                <a:spcPts val="235"/>
              </a:spcBef>
              <a:spcAft>
                <a:spcPts val="0"/>
              </a:spcAft>
            </a:pPr>
            <a:r>
              <a:rPr lang="en-US" b="1" i="1" dirty="0">
                <a:effectLst/>
                <a:latin typeface="Times New Roman" panose="02020603050405020304" pitchFamily="18" charset="0"/>
                <a:ea typeface="Times New Roman" panose="02020603050405020304" pitchFamily="18" charset="0"/>
                <a:cs typeface="Arial" panose="020B0604020202020204" pitchFamily="34" charset="0"/>
              </a:rPr>
              <a:t>The covering epithelia </a:t>
            </a:r>
            <a:r>
              <a:rPr lang="en-US" dirty="0">
                <a:effectLst/>
                <a:latin typeface="Times New Roman" panose="02020603050405020304" pitchFamily="18" charset="0"/>
                <a:ea typeface="Times New Roman" panose="02020603050405020304" pitchFamily="18" charset="0"/>
                <a:cs typeface="Arial" panose="020B0604020202020204" pitchFamily="34" charset="0"/>
              </a:rPr>
              <a:t>are tissues in which the cells are organized in layers that</a:t>
            </a:r>
            <a:r>
              <a:rPr lang="en-US"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cover</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external</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surface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or</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line</a:t>
            </a:r>
            <a:r>
              <a:rPr lang="en-US"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cavities</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of the</a:t>
            </a:r>
            <a:r>
              <a:rPr lang="en-US"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body</a:t>
            </a:r>
            <a:r>
              <a:rPr lang="en-US"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15000"/>
              </a:lnSpc>
              <a:spcBef>
                <a:spcPts val="40"/>
              </a:spcBef>
              <a:spcAft>
                <a:spcPts val="0"/>
              </a:spcAft>
            </a:pPr>
            <a:r>
              <a:rPr lang="en-US" b="1" dirty="0">
                <a:effectLst/>
                <a:latin typeface="Times New Roman" panose="02020603050405020304" pitchFamily="18" charset="0"/>
                <a:ea typeface="Times New Roman" panose="02020603050405020304" pitchFamily="18" charset="0"/>
                <a:cs typeface="Arial" panose="020B0604020202020204" pitchFamily="34" charset="0"/>
              </a:rPr>
              <a:t>They</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are</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classified</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according</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to the</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number</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of</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cell</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layers</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&amp;</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morphologic</a:t>
            </a:r>
            <a:r>
              <a:rPr lang="en-US" b="1"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features</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of</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in</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surface</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layer</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ts val="1830"/>
              </a:lnSpc>
              <a:spcBef>
                <a:spcPts val="0"/>
              </a:spcBef>
              <a:spcAft>
                <a:spcPts val="0"/>
              </a:spcAft>
            </a:pPr>
            <a:r>
              <a:rPr lang="en-US" b="1" i="1" dirty="0">
                <a:effectLst/>
                <a:latin typeface="Times New Roman" panose="02020603050405020304" pitchFamily="18" charset="0"/>
                <a:ea typeface="Times New Roman" panose="02020603050405020304" pitchFamily="18" charset="0"/>
                <a:cs typeface="Arial" panose="020B0604020202020204" pitchFamily="34" charset="0"/>
              </a:rPr>
              <a:t>A-</a:t>
            </a:r>
            <a:r>
              <a:rPr lang="en-US" b="1" i="1" spc="-1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Simple</a:t>
            </a:r>
            <a:r>
              <a:rPr lang="en-US" b="1" i="1" spc="16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epithelia</a:t>
            </a:r>
            <a:r>
              <a:rPr lang="en-US" b="1" i="1" spc="16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contain</a:t>
            </a:r>
            <a:r>
              <a:rPr lang="en-US" b="1" i="1" spc="16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only</a:t>
            </a:r>
            <a:r>
              <a:rPr lang="en-US" b="1" i="1" spc="16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one</a:t>
            </a:r>
            <a:r>
              <a:rPr lang="en-US" b="1" i="1" spc="16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layer</a:t>
            </a:r>
            <a:r>
              <a:rPr lang="en-US" b="1" i="1" spc="16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of</a:t>
            </a:r>
            <a:r>
              <a:rPr lang="en-US" b="1" i="1" spc="15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285"/>
              </a:spcBef>
              <a:spcAft>
                <a:spcPts val="0"/>
              </a:spcAft>
            </a:pPr>
            <a:r>
              <a:rPr lang="en-US" b="1" i="1" dirty="0">
                <a:effectLst/>
                <a:latin typeface="Times New Roman" panose="02020603050405020304" pitchFamily="18" charset="0"/>
                <a:ea typeface="Times New Roman" panose="02020603050405020304" pitchFamily="18" charset="0"/>
                <a:cs typeface="Arial" panose="020B0604020202020204" pitchFamily="34" charset="0"/>
              </a:rPr>
              <a:t>B-</a:t>
            </a:r>
            <a:r>
              <a:rPr lang="en-US" b="1" i="1" spc="-10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Stratified</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epithelia</a:t>
            </a:r>
            <a:r>
              <a:rPr lang="en-US" b="1" i="1" spc="2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contain</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more</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than</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one</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layer</a:t>
            </a:r>
            <a:r>
              <a:rPr lang="en-US" b="1" i="1" spc="18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i="1" dirty="0">
                <a:effectLst/>
                <a:latin typeface="Times New Roman" panose="02020603050405020304" pitchFamily="18" charset="0"/>
                <a:ea typeface="Times New Roman" panose="02020603050405020304" pitchFamily="18" charset="0"/>
                <a:cs typeface="Arial" panose="020B0604020202020204" pitchFamily="34" charset="0"/>
              </a:rPr>
              <a:t>.</a:t>
            </a:r>
          </a:p>
          <a:p>
            <a:pPr marL="0" marR="0" algn="l" rtl="0">
              <a:lnSpc>
                <a:spcPct val="107000"/>
              </a:lnSpc>
              <a:spcBef>
                <a:spcPts val="285"/>
              </a:spcBef>
              <a:spcAft>
                <a:spcPts val="0"/>
              </a:spcAft>
            </a:pPr>
            <a:endParaRPr lang="en-US" b="1" i="1" dirty="0">
              <a:latin typeface="Times New Roman" panose="02020603050405020304" pitchFamily="18" charset="0"/>
              <a:ea typeface="Calibri" panose="020F0502020204030204" pitchFamily="34" charset="0"/>
              <a:cs typeface="Arial" panose="020B0604020202020204" pitchFamily="34" charset="0"/>
            </a:endParaRPr>
          </a:p>
          <a:p>
            <a:pPr marL="0" marR="0" algn="just" rtl="0">
              <a:lnSpc>
                <a:spcPct val="107000"/>
              </a:lnSpc>
              <a:spcBef>
                <a:spcPts val="0"/>
              </a:spcBef>
              <a:spcAft>
                <a:spcPts val="0"/>
              </a:spcAft>
            </a:pPr>
            <a:r>
              <a:rPr lang="en-US" b="1" dirty="0">
                <a:effectLst/>
                <a:latin typeface="Times New Roman" panose="02020603050405020304" pitchFamily="18" charset="0"/>
                <a:ea typeface="Times New Roman" panose="02020603050405020304" pitchFamily="18" charset="0"/>
                <a:cs typeface="Arial" panose="020B0604020202020204" pitchFamily="34" charset="0"/>
              </a:rPr>
              <a:t>The</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simple epithelia</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are</a:t>
            </a:r>
            <a:r>
              <a:rPr lang="en-US" b="1" spc="-1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classified</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according</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to</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cell shape</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91440" marR="457200" algn="just" rtl="0">
              <a:lnSpc>
                <a:spcPct val="115000"/>
              </a:lnSpc>
              <a:spcBef>
                <a:spcPts val="0"/>
              </a:spcBef>
              <a:spcAft>
                <a:spcPts val="0"/>
              </a:spcAft>
              <a:tabLst>
                <a:tab pos="4820285" algn="l"/>
              </a:tabLst>
            </a:pPr>
            <a:r>
              <a:rPr lang="en-US" b="1" dirty="0">
                <a:effectLst/>
                <a:latin typeface="Times New Roman" panose="02020603050405020304" pitchFamily="18" charset="0"/>
                <a:ea typeface="Times New Roman" panose="02020603050405020304" pitchFamily="18" charset="0"/>
                <a:cs typeface="Arial" panose="020B0604020202020204" pitchFamily="34" charset="0"/>
              </a:rPr>
              <a:t>1)</a:t>
            </a:r>
            <a:r>
              <a:rPr lang="en-US" b="1"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Simple</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Squamous        </a:t>
            </a:r>
            <a:r>
              <a:rPr lang="en-US" b="1" spc="35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2)</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Simple</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Cuboidal	3)</a:t>
            </a:r>
            <a:r>
              <a:rPr lang="en-US" b="1" spc="-4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Simple</a:t>
            </a:r>
            <a:r>
              <a:rPr lang="en-US" b="1" spc="-5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Columnar</a:t>
            </a:r>
            <a:r>
              <a:rPr lang="en-US" b="1" spc="-38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4)Pseudostratified</a:t>
            </a:r>
            <a:r>
              <a:rPr lang="en-US" b="1"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Columnar</a:t>
            </a:r>
            <a:r>
              <a:rPr lang="en-US" b="1"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b="1" dirty="0">
                <a:effectLst/>
                <a:latin typeface="Times New Roman" panose="02020603050405020304" pitchFamily="18" charset="0"/>
                <a:ea typeface="Times New Roman" panose="02020603050405020304" pitchFamily="18" charset="0"/>
                <a:cs typeface="Arial" panose="020B0604020202020204" pitchFamily="34" charset="0"/>
              </a:rPr>
              <a:t>Epithelium</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15000"/>
              </a:lnSpc>
              <a:spcBef>
                <a:spcPts val="285"/>
              </a:spcBef>
              <a:spcAft>
                <a:spcPts val="0"/>
              </a:spcAft>
              <a:tabLst>
                <a:tab pos="4820285" algn="l"/>
              </a:tabLst>
            </a:pPr>
            <a:r>
              <a:rPr lang="en-US" b="1"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285"/>
              </a:spcBef>
              <a:spcAft>
                <a:spcPts val="0"/>
              </a:spcAft>
            </a:pP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6752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6</a:t>
            </a:fld>
            <a:endParaRPr lang="en-US"/>
          </a:p>
        </p:txBody>
      </p:sp>
      <p:sp>
        <p:nvSpPr>
          <p:cNvPr id="3" name="مستطيل 2"/>
          <p:cNvSpPr/>
          <p:nvPr/>
        </p:nvSpPr>
        <p:spPr>
          <a:xfrm>
            <a:off x="257574" y="280703"/>
            <a:ext cx="11410681" cy="523220"/>
          </a:xfrm>
          <a:prstGeom prst="rect">
            <a:avLst/>
          </a:prstGeom>
        </p:spPr>
        <p:txBody>
          <a:bodyPr wrap="square">
            <a:spAutoFit/>
          </a:bodyPr>
          <a:lstStyle/>
          <a:p>
            <a:pPr algn="just" rtl="0"/>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DF9D695-C359-49A1-8461-8F63CBEEB7C4}"/>
              </a:ext>
            </a:extLst>
          </p:cNvPr>
          <p:cNvSpPr txBox="1"/>
          <p:nvPr/>
        </p:nvSpPr>
        <p:spPr>
          <a:xfrm>
            <a:off x="523745" y="280703"/>
            <a:ext cx="11022106" cy="3390480"/>
          </a:xfrm>
          <a:prstGeom prst="rect">
            <a:avLst/>
          </a:prstGeom>
          <a:noFill/>
        </p:spPr>
        <p:txBody>
          <a:bodyPr wrap="square">
            <a:spAutoFit/>
          </a:bodyPr>
          <a:lstStyle/>
          <a:p>
            <a:pPr marR="0" lvl="0" algn="l" rtl="0">
              <a:lnSpc>
                <a:spcPct val="150000"/>
              </a:lnSpc>
              <a:spcBef>
                <a:spcPts val="0"/>
              </a:spcBef>
              <a:spcAft>
                <a:spcPts val="0"/>
              </a:spcAft>
              <a:buSzPts val="1600"/>
              <a:tabLst>
                <a:tab pos="158115" algn="l"/>
              </a:tabLst>
            </a:pPr>
            <a:r>
              <a:rPr lang="en-US" sz="2000" b="1" spc="0" dirty="0">
                <a:effectLst/>
                <a:latin typeface="Times New Roman" panose="02020603050405020304" pitchFamily="18" charset="0"/>
                <a:ea typeface="Times New Roman" panose="02020603050405020304" pitchFamily="18" charset="0"/>
                <a:cs typeface="Arial" panose="020B0604020202020204" pitchFamily="34" charset="0"/>
              </a:rPr>
              <a:t>1. Simple squamous epithelial tissue</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 this type of tissue is formed from one layer of squamous</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cells</a:t>
            </a:r>
            <a:r>
              <a:rPr lang="en-US" sz="2000"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that</a:t>
            </a:r>
            <a:r>
              <a:rPr lang="en-US" sz="2000" spc="-5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line</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surfaces.</a:t>
            </a:r>
            <a:r>
              <a:rPr lang="en-US" sz="2000" spc="-4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They</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are</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large,</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thin,</a:t>
            </a:r>
            <a:r>
              <a:rPr lang="en-US" sz="2000" spc="-6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flat</a:t>
            </a:r>
            <a:r>
              <a:rPr lang="en-US" sz="2000" spc="-2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contain</a:t>
            </a:r>
            <a:r>
              <a:rPr lang="en-US" sz="2000" spc="-6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a</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rounded</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0" dirty="0">
                <a:effectLst/>
                <a:latin typeface="Times New Roman" panose="02020603050405020304" pitchFamily="18" charset="0"/>
                <a:ea typeface="Times New Roman" panose="02020603050405020304" pitchFamily="18" charset="0"/>
                <a:cs typeface="Arial" panose="020B0604020202020204" pitchFamily="34" charset="0"/>
              </a:rPr>
              <a:t>nucleus which is found lining areas where passive diffusion of gases occurs.</a:t>
            </a:r>
            <a:endParaRPr lang="en-US" sz="2000" spc="0" dirty="0">
              <a:effectLst/>
              <a:latin typeface="Calibri" panose="020F0502020204030204" pitchFamily="34" charset="0"/>
              <a:ea typeface="Calibri" panose="020F0502020204030204" pitchFamily="34" charset="0"/>
              <a:cs typeface="Arial" panose="020B0604020202020204" pitchFamily="34" charset="0"/>
            </a:endParaRPr>
          </a:p>
          <a:p>
            <a:pPr marL="91440" marR="0" algn="l" rtl="0">
              <a:lnSpc>
                <a:spcPct val="148000"/>
              </a:lnSpc>
              <a:spcBef>
                <a:spcPts val="0"/>
              </a:spcBef>
              <a:spcAft>
                <a:spcPts val="0"/>
              </a:spcAft>
            </a:pPr>
            <a:r>
              <a:rPr lang="en-US" sz="2000" b="1" u="sng" dirty="0">
                <a:effectLst/>
                <a:latin typeface="Times New Roman" panose="02020603050405020304" pitchFamily="18" charset="0"/>
                <a:ea typeface="Times New Roman" panose="02020603050405020304" pitchFamily="18" charset="0"/>
                <a:cs typeface="Arial" panose="020B0604020202020204" pitchFamily="34" charset="0"/>
              </a:rPr>
              <a:t>Location:</a:t>
            </a:r>
            <a:r>
              <a:rPr lang="en-US" sz="2000" b="1"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skin,</a:t>
            </a:r>
            <a:r>
              <a:rPr lang="en-US" sz="2000" spc="-4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walls</a:t>
            </a:r>
            <a:r>
              <a:rPr lang="en-US" sz="2000"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3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capillaries,</a:t>
            </a:r>
            <a:r>
              <a:rPr lang="en-US" sz="2000" spc="-7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linings</a:t>
            </a:r>
            <a:r>
              <a:rPr lang="en-US" sz="2000"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6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the</a:t>
            </a:r>
            <a:r>
              <a:rPr lang="en-US" sz="2000" spc="-4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pericardial,</a:t>
            </a:r>
            <a:r>
              <a:rPr lang="en-US" sz="2000" spc="-7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pleural,</a:t>
            </a:r>
            <a:r>
              <a:rPr lang="en-US" sz="2000" spc="-7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4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peritoneal</a:t>
            </a:r>
            <a:r>
              <a:rPr lang="en-US" sz="2000" spc="-5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cavities, as well as the linings of the alveoli of the lungs.</a:t>
            </a:r>
          </a:p>
          <a:p>
            <a:pPr marL="0" marR="0" indent="457200" algn="l" rtl="0">
              <a:lnSpc>
                <a:spcPct val="107000"/>
              </a:lnSpc>
              <a:spcBef>
                <a:spcPts val="0"/>
              </a:spcBef>
              <a:spcAft>
                <a:spcPts val="0"/>
              </a:spcAft>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2000" b="1" i="1"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91440" marR="0" algn="l" rtl="0">
              <a:lnSpc>
                <a:spcPct val="148000"/>
              </a:lnSpc>
              <a:spcBef>
                <a:spcPts val="0"/>
              </a:spcBef>
              <a:spcAft>
                <a:spcPts val="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46246EDE-8E92-449E-8E0A-02927B071D64}"/>
              </a:ext>
            </a:extLst>
          </p:cNvPr>
          <p:cNvPicPr>
            <a:picLocks noChangeAspect="1"/>
          </p:cNvPicPr>
          <p:nvPr/>
        </p:nvPicPr>
        <p:blipFill>
          <a:blip r:embed="rId2"/>
          <a:stretch>
            <a:fillRect/>
          </a:stretch>
        </p:blipFill>
        <p:spPr>
          <a:xfrm>
            <a:off x="1425182" y="3062224"/>
            <a:ext cx="9341635" cy="2370388"/>
          </a:xfrm>
          <a:prstGeom prst="rect">
            <a:avLst/>
          </a:prstGeom>
        </p:spPr>
      </p:pic>
    </p:spTree>
    <p:extLst>
      <p:ext uri="{BB962C8B-B14F-4D97-AF65-F5344CB8AC3E}">
        <p14:creationId xmlns:p14="http://schemas.microsoft.com/office/powerpoint/2010/main" val="2581004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D6D884-3F8F-48A1-8108-C16EDBA55444}"/>
              </a:ext>
            </a:extLst>
          </p:cNvPr>
          <p:cNvSpPr>
            <a:spLocks noGrp="1"/>
          </p:cNvSpPr>
          <p:nvPr>
            <p:ph type="sldNum" sz="quarter" idx="12"/>
          </p:nvPr>
        </p:nvSpPr>
        <p:spPr/>
        <p:txBody>
          <a:bodyPr/>
          <a:lstStyle/>
          <a:p>
            <a:fld id="{75D24788-D181-48C2-8697-28DDD4DA4209}" type="slidenum">
              <a:rPr lang="en-US" smtClean="0"/>
              <a:t>7</a:t>
            </a:fld>
            <a:endParaRPr lang="en-US" dirty="0"/>
          </a:p>
        </p:txBody>
      </p:sp>
      <p:sp>
        <p:nvSpPr>
          <p:cNvPr id="6" name="TextBox 5">
            <a:extLst>
              <a:ext uri="{FF2B5EF4-FFF2-40B4-BE49-F238E27FC236}">
                <a16:creationId xmlns:a16="http://schemas.microsoft.com/office/drawing/2014/main" id="{01ECBE2A-3D51-4230-B37D-3811AC31AE22}"/>
              </a:ext>
            </a:extLst>
          </p:cNvPr>
          <p:cNvSpPr txBox="1"/>
          <p:nvPr/>
        </p:nvSpPr>
        <p:spPr>
          <a:xfrm>
            <a:off x="838200" y="399837"/>
            <a:ext cx="10789024" cy="1915011"/>
          </a:xfrm>
          <a:prstGeom prst="rect">
            <a:avLst/>
          </a:prstGeom>
          <a:noFill/>
        </p:spPr>
        <p:txBody>
          <a:bodyPr wrap="square">
            <a:spAutoFit/>
          </a:bodyPr>
          <a:lstStyle/>
          <a:p>
            <a:pPr marL="91440" marR="0" lvl="0" indent="0" algn="l" defTabSz="914400" rtl="0" eaLnBrk="1" fontAlgn="auto" latinLnBrk="0" hangingPunct="1">
              <a:lnSpc>
                <a:spcPct val="148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2. Simple</a:t>
            </a:r>
            <a:r>
              <a:rPr kumimoji="0" lang="en-US" sz="20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cuboidal</a:t>
            </a:r>
            <a:r>
              <a:rPr kumimoji="0" lang="en-US" sz="2000" b="1"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epithelial</a:t>
            </a:r>
            <a:r>
              <a:rPr kumimoji="0" lang="en-US" sz="2000" b="1"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tissue:</a:t>
            </a:r>
            <a:r>
              <a:rPr kumimoji="0" lang="en-U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Cells</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that</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have</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basic</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cube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shape.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Typically,</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the</a:t>
            </a:r>
            <a:r>
              <a:rPr kumimoji="0" lang="en-US" sz="2000" b="0"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cell's height and width are about equal.</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64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Function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have role</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in</a:t>
            </a:r>
            <a:r>
              <a:rPr kumimoji="0" lang="en-US" sz="2000" b="0" i="0" u="none" strike="noStrike" kern="1200" cap="none" spc="-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secretory,</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absorptive,</a:t>
            </a:r>
            <a:r>
              <a:rPr kumimoji="0" lang="en-US" sz="2000" b="0" i="0" u="none" strike="noStrike" kern="1200" cap="none" spc="-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or excretory</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functions.</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154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Location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r>
              <a:rPr kumimoji="0" lang="en-US" sz="2000" b="1"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in</a:t>
            </a:r>
            <a:r>
              <a:rPr kumimoji="0" lang="en-US" sz="2000" b="0" i="0" u="none" strike="noStrike" kern="1200" cap="none" spc="3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small</a:t>
            </a:r>
            <a:r>
              <a:rPr kumimoji="0" lang="en-US" sz="2000" b="0"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collecting</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ducts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of</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kidney,</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pancreas,</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and</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salivary</a:t>
            </a:r>
            <a:r>
              <a:rPr kumimoji="0" lang="en-US" sz="2000" b="0" i="0" u="none" strike="noStrike" kern="1200" cap="none" spc="-1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glands</a:t>
            </a:r>
            <a:r>
              <a:rPr kumimoji="0" lang="en-US" sz="2000" b="0" i="0" u="none" strike="noStrike" kern="1200" cap="none" spc="3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5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AD68735-6778-40BE-A83D-14E3AF2044E2}"/>
              </a:ext>
            </a:extLst>
          </p:cNvPr>
          <p:cNvPicPr>
            <a:picLocks noChangeAspect="1"/>
          </p:cNvPicPr>
          <p:nvPr/>
        </p:nvPicPr>
        <p:blipFill>
          <a:blip r:embed="rId2"/>
          <a:stretch>
            <a:fillRect/>
          </a:stretch>
        </p:blipFill>
        <p:spPr>
          <a:xfrm>
            <a:off x="1506095" y="2314848"/>
            <a:ext cx="9453233" cy="3428717"/>
          </a:xfrm>
          <a:prstGeom prst="rect">
            <a:avLst/>
          </a:prstGeom>
        </p:spPr>
      </p:pic>
    </p:spTree>
    <p:extLst>
      <p:ext uri="{BB962C8B-B14F-4D97-AF65-F5344CB8AC3E}">
        <p14:creationId xmlns:p14="http://schemas.microsoft.com/office/powerpoint/2010/main" val="4226412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75D24788-D181-48C2-8697-28DDD4DA4209}" type="slidenum">
              <a:rPr lang="en-US" smtClean="0"/>
              <a:t>8</a:t>
            </a:fld>
            <a:endParaRPr lang="en-US" dirty="0"/>
          </a:p>
        </p:txBody>
      </p:sp>
      <p:sp>
        <p:nvSpPr>
          <p:cNvPr id="8" name="TextBox 7">
            <a:extLst>
              <a:ext uri="{FF2B5EF4-FFF2-40B4-BE49-F238E27FC236}">
                <a16:creationId xmlns:a16="http://schemas.microsoft.com/office/drawing/2014/main" id="{D9DCE3D6-4F45-45EF-BE85-5E4E59C1FA7A}"/>
              </a:ext>
            </a:extLst>
          </p:cNvPr>
          <p:cNvSpPr txBox="1"/>
          <p:nvPr/>
        </p:nvSpPr>
        <p:spPr>
          <a:xfrm>
            <a:off x="533400" y="395168"/>
            <a:ext cx="11129682" cy="2588144"/>
          </a:xfrm>
          <a:prstGeom prst="rect">
            <a:avLst/>
          </a:prstGeom>
          <a:noFill/>
        </p:spPr>
        <p:txBody>
          <a:bodyPr wrap="square">
            <a:spAutoFit/>
          </a:bodyPr>
          <a:lstStyle/>
          <a:p>
            <a:pPr marL="0" marR="0" algn="just" rtl="0">
              <a:lnSpc>
                <a:spcPct val="107000"/>
              </a:lnSpc>
              <a:spcBef>
                <a:spcPts val="0"/>
              </a:spcBef>
              <a:spcAft>
                <a:spcPts val="0"/>
              </a:spcAft>
              <a:tabLst>
                <a:tab pos="158115" algn="l"/>
              </a:tabLst>
            </a:pPr>
            <a:r>
              <a:rPr lang="en-US" sz="2000" b="1" dirty="0">
                <a:latin typeface="Times New Roman" panose="02020603050405020304" pitchFamily="18" charset="0"/>
                <a:ea typeface="Times New Roman" panose="02020603050405020304" pitchFamily="18" charset="0"/>
                <a:cs typeface="Arial" panose="020B0604020202020204" pitchFamily="34" charset="0"/>
              </a:rPr>
              <a:t>3. </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Simple columnar epithelial tissue:</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 tall, rectangular, or column-shaped cells.  Typically, taller than they are wide.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07000"/>
              </a:lnSpc>
              <a:spcBef>
                <a:spcPts val="0"/>
              </a:spcBef>
              <a:spcAft>
                <a:spcPts val="0"/>
              </a:spcAft>
            </a:pPr>
            <a:r>
              <a:rPr lang="en-US" sz="2000" b="1" u="sng" dirty="0">
                <a:effectLst/>
                <a:latin typeface="Times New Roman" panose="02020603050405020304" pitchFamily="18" charset="0"/>
                <a:ea typeface="Times New Roman" panose="02020603050405020304" pitchFamily="18" charset="0"/>
                <a:cs typeface="Arial" panose="020B0604020202020204" pitchFamily="34" charset="0"/>
              </a:rPr>
              <a:t>Function:</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Absorption;</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secretion</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2000" spc="-3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mucus,</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enzymes,</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and</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other</a:t>
            </a:r>
            <a:r>
              <a:rPr lang="en-US" sz="200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10" dirty="0">
                <a:effectLst/>
                <a:latin typeface="Times New Roman" panose="02020603050405020304" pitchFamily="18" charset="0"/>
                <a:ea typeface="Times New Roman" panose="02020603050405020304" pitchFamily="18" charset="0"/>
                <a:cs typeface="Arial" panose="020B0604020202020204" pitchFamily="34" charset="0"/>
              </a:rPr>
              <a:t>substances.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rtl="0">
              <a:lnSpc>
                <a:spcPct val="107000"/>
              </a:lnSpc>
              <a:spcBef>
                <a:spcPts val="790"/>
              </a:spcBef>
              <a:spcAft>
                <a:spcPts val="0"/>
              </a:spcAft>
            </a:pPr>
            <a:r>
              <a:rPr lang="en-US" sz="2000" b="1" u="sng" dirty="0">
                <a:effectLst/>
                <a:latin typeface="Times New Roman" panose="02020603050405020304" pitchFamily="18" charset="0"/>
                <a:ea typeface="Times New Roman" panose="02020603050405020304" pitchFamily="18" charset="0"/>
                <a:cs typeface="Arial" panose="020B0604020202020204" pitchFamily="34" charset="0"/>
              </a:rPr>
              <a:t>Location:</a:t>
            </a:r>
            <a:r>
              <a:rPr lang="en-US" sz="2000" b="1" dirty="0">
                <a:effectLst/>
                <a:latin typeface="Times New Roman" panose="02020603050405020304" pitchFamily="18" charset="0"/>
                <a:ea typeface="Times New Roman" panose="02020603050405020304" pitchFamily="18" charset="0"/>
                <a:cs typeface="Arial" panose="020B0604020202020204" pitchFamily="34" charset="0"/>
              </a:rPr>
              <a:t> </a:t>
            </a:r>
            <a:r>
              <a:rPr lang="en-US" sz="2000" dirty="0">
                <a:effectLst/>
                <a:latin typeface="Times New Roman" panose="02020603050405020304" pitchFamily="18" charset="0"/>
                <a:ea typeface="Times New Roman" panose="02020603050405020304" pitchFamily="18" charset="0"/>
                <a:cs typeface="Arial" panose="020B0604020202020204" pitchFamily="34" charset="0"/>
              </a:rPr>
              <a:t>non-ciliated type lines most of the digestive tract (stomach to anal canal), gallbladder and excretory ducts of some glands; ciliated variety lines small bronchi, uterine tubes, and some regions of the uterus.</a:t>
            </a:r>
          </a:p>
          <a:p>
            <a:pPr marL="0" marR="0" algn="just" rtl="0">
              <a:lnSpc>
                <a:spcPct val="107000"/>
              </a:lnSpc>
              <a:spcBef>
                <a:spcPts val="790"/>
              </a:spcBef>
              <a:spcAft>
                <a:spcPts val="0"/>
              </a:spcAft>
            </a:pP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A4CE1B7-FBBB-4860-9523-41DECB50431F}"/>
              </a:ext>
            </a:extLst>
          </p:cNvPr>
          <p:cNvPicPr>
            <a:picLocks noChangeAspect="1"/>
          </p:cNvPicPr>
          <p:nvPr/>
        </p:nvPicPr>
        <p:blipFill>
          <a:blip r:embed="rId2"/>
          <a:stretch>
            <a:fillRect/>
          </a:stretch>
        </p:blipFill>
        <p:spPr>
          <a:xfrm>
            <a:off x="2094213" y="2621865"/>
            <a:ext cx="8003573" cy="3161149"/>
          </a:xfrm>
          <a:prstGeom prst="rect">
            <a:avLst/>
          </a:prstGeom>
        </p:spPr>
      </p:pic>
    </p:spTree>
    <p:extLst>
      <p:ext uri="{BB962C8B-B14F-4D97-AF65-F5344CB8AC3E}">
        <p14:creationId xmlns:p14="http://schemas.microsoft.com/office/powerpoint/2010/main" val="82876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0E3CD0-42ED-47C9-BF90-41B939AD15DB}"/>
              </a:ext>
            </a:extLst>
          </p:cNvPr>
          <p:cNvSpPr>
            <a:spLocks noGrp="1"/>
          </p:cNvSpPr>
          <p:nvPr>
            <p:ph type="sldNum" sz="quarter" idx="12"/>
          </p:nvPr>
        </p:nvSpPr>
        <p:spPr/>
        <p:txBody>
          <a:bodyPr/>
          <a:lstStyle/>
          <a:p>
            <a:fld id="{75D24788-D181-48C2-8697-28DDD4DA4209}" type="slidenum">
              <a:rPr lang="en-US" smtClean="0"/>
              <a:t>9</a:t>
            </a:fld>
            <a:endParaRPr lang="en-US" dirty="0"/>
          </a:p>
        </p:txBody>
      </p:sp>
      <p:sp>
        <p:nvSpPr>
          <p:cNvPr id="6" name="TextBox 5">
            <a:extLst>
              <a:ext uri="{FF2B5EF4-FFF2-40B4-BE49-F238E27FC236}">
                <a16:creationId xmlns:a16="http://schemas.microsoft.com/office/drawing/2014/main" id="{98877B0B-D441-409E-8163-219FCC25676C}"/>
              </a:ext>
            </a:extLst>
          </p:cNvPr>
          <p:cNvSpPr txBox="1"/>
          <p:nvPr/>
        </p:nvSpPr>
        <p:spPr>
          <a:xfrm>
            <a:off x="838199" y="389065"/>
            <a:ext cx="10914529" cy="2051972"/>
          </a:xfrm>
          <a:prstGeom prst="rect">
            <a:avLst/>
          </a:prstGeom>
          <a:noFill/>
        </p:spPr>
        <p:txBody>
          <a:bodyPr wrap="square">
            <a:spAutoFit/>
          </a:bodyPr>
          <a:lstStyle/>
          <a:p>
            <a:pPr marL="91440" marR="0" lvl="0" indent="0" algn="l" defTabSz="914400" rtl="0" eaLnBrk="1" fontAlgn="auto" latinLnBrk="0" hangingPunct="1">
              <a:lnSpc>
                <a:spcPct val="107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4. pseudostratified columnar epithelium</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91440" marR="0" lvl="0" indent="0" algn="just"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 single layer of cells that appears to be multiple layers due to variance in height and location of the nuclei in the cells. they can be confused with stratified epithelia.</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91440" marR="0" lvl="0" indent="0" algn="just" defTabSz="914400" rtl="0" eaLnBrk="1" fontAlgn="auto" latinLnBrk="0" hangingPunct="1">
              <a:lnSpc>
                <a:spcPct val="107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Function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absorption, transportation, Secretion</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91440" marR="0" lvl="0" indent="0" algn="just" defTabSz="914400" rtl="0" eaLnBrk="1" fontAlgn="auto" latinLnBrk="0" hangingPunct="1">
              <a:lnSpc>
                <a:spcPct val="107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Location</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Non-ciliated type in male's sperm-carrying ducts and ducts of large glands. lines the trachea, most of the upper respiratory tract.</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47A250E-5B96-470A-9DC5-C679CB52D306}"/>
              </a:ext>
            </a:extLst>
          </p:cNvPr>
          <p:cNvPicPr>
            <a:picLocks noChangeAspect="1"/>
          </p:cNvPicPr>
          <p:nvPr/>
        </p:nvPicPr>
        <p:blipFill>
          <a:blip r:embed="rId2"/>
          <a:stretch>
            <a:fillRect/>
          </a:stretch>
        </p:blipFill>
        <p:spPr>
          <a:xfrm>
            <a:off x="2570718" y="2587511"/>
            <a:ext cx="7050564" cy="3881424"/>
          </a:xfrm>
          <a:prstGeom prst="rect">
            <a:avLst/>
          </a:prstGeom>
        </p:spPr>
      </p:pic>
    </p:spTree>
    <p:extLst>
      <p:ext uri="{BB962C8B-B14F-4D97-AF65-F5344CB8AC3E}">
        <p14:creationId xmlns:p14="http://schemas.microsoft.com/office/powerpoint/2010/main" val="250286278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ce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3742</TotalTime>
  <Words>1702</Words>
  <Application>Microsoft Office PowerPoint</Application>
  <PresentationFormat>Widescreen</PresentationFormat>
  <Paragraphs>141</Paragraphs>
  <Slides>16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Calibri</vt:lpstr>
      <vt:lpstr>Calibri Light</vt:lpstr>
      <vt:lpstr>Courier New</vt:lpstr>
      <vt:lpstr>Gill Sans MT</vt:lpstr>
      <vt:lpstr>Raleway</vt:lpstr>
      <vt:lpstr>Symbol</vt:lpstr>
      <vt:lpstr>Times New Roman</vt:lpstr>
      <vt:lpstr>نسق Office</vt:lpstr>
      <vt:lpstr>Parcel</vt:lpstr>
      <vt:lpstr>Histology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Windows User</dc:creator>
  <cp:lastModifiedBy>ali hussien</cp:lastModifiedBy>
  <cp:revision>249</cp:revision>
  <dcterms:created xsi:type="dcterms:W3CDTF">2022-10-05T11:21:56Z</dcterms:created>
  <dcterms:modified xsi:type="dcterms:W3CDTF">2026-02-20T10:12:34Z</dcterms:modified>
</cp:coreProperties>
</file>