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5" Type="http://schemas.microsoft.com/office/2020/02/relationships/classificationlabels" Target="docMetadata/LabelInfo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327" r:id="rId5"/>
    <p:sldId id="409" r:id="rId6"/>
    <p:sldId id="457" r:id="rId7"/>
    <p:sldId id="475" r:id="rId8"/>
    <p:sldId id="476" r:id="rId9"/>
    <p:sldId id="477" r:id="rId10"/>
    <p:sldId id="478" r:id="rId11"/>
    <p:sldId id="462" r:id="rId12"/>
    <p:sldId id="479" r:id="rId13"/>
    <p:sldId id="464" r:id="rId14"/>
    <p:sldId id="480" r:id="rId15"/>
    <p:sldId id="481" r:id="rId16"/>
    <p:sldId id="467" r:id="rId17"/>
    <p:sldId id="483" r:id="rId18"/>
    <p:sldId id="485" r:id="rId19"/>
    <p:sldId id="33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816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DE"/>
    <a:srgbClr val="F4208F"/>
    <a:srgbClr val="C7DBE1"/>
    <a:srgbClr val="C88800"/>
    <a:srgbClr val="C38200"/>
    <a:srgbClr val="003400"/>
    <a:srgbClr val="00AA48"/>
    <a:srgbClr val="96D3ED"/>
    <a:srgbClr val="FFE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128" autoAdjust="0"/>
  </p:normalViewPr>
  <p:slideViewPr>
    <p:cSldViewPr snapToGrid="0">
      <p:cViewPr>
        <p:scale>
          <a:sx n="70" d="100"/>
          <a:sy n="70" d="100"/>
        </p:scale>
        <p:origin x="-660" y="84"/>
      </p:cViewPr>
      <p:guideLst>
        <p:guide pos="816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theme" Target="theme/theme1.xml" /><Relationship Id="rId3" Type="http://schemas.openxmlformats.org/officeDocument/2006/relationships/customXml" Target="../customXml/item3.xml" /><Relationship Id="rId21" Type="http://schemas.openxmlformats.org/officeDocument/2006/relationships/notesMaster" Target="notesMasters/notesMaster1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viewProps" Target="viewProps.xml" /><Relationship Id="rId2" Type="http://schemas.openxmlformats.org/officeDocument/2006/relationships/customXml" Target="../customXml/item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presProps" Target="presProps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commentAuthors" Target="commentAuthors.xml" /><Relationship Id="rId28" Type="http://schemas.microsoft.com/office/2018/10/relationships/authors" Target="authors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handoutMaster" Target="handoutMasters/handoutMaster1.xml" /><Relationship Id="rId27" Type="http://schemas.openxmlformats.org/officeDocument/2006/relationships/tableStyles" Target="tableStyle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A57456-157A-C12A-2FEC-91B7B9EE49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D46761-828E-1508-56BD-BAEADF3486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95820-84BB-3447-8286-60A51307E7F2}" type="datetimeFigureOut">
              <a:rPr lang="en-US" smtClean="0"/>
              <a:t>10/31/2025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428A7E-6B0E-809C-73D1-4B5E2FF471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9A5AA6-0C5B-430A-E0C4-C90B2F0A1C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476440-F66F-F947-8EFC-EA5202ACFD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1176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8FC54-6AE4-6A4A-9756-823A0F1BE5A6}" type="datetimeFigureOut">
              <a:rPr lang="en-US" smtClean="0"/>
              <a:t>10/31/2025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9E9EB-07EB-9D44-9F5A-AB1FBECCDD8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758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1C745E-9B5A-59BF-BF50-4F251E39D58D}"/>
              </a:ext>
            </a:extLst>
          </p:cNvPr>
          <p:cNvSpPr/>
          <p:nvPr userDrawn="1"/>
        </p:nvSpPr>
        <p:spPr>
          <a:xfrm>
            <a:off x="304800" y="266701"/>
            <a:ext cx="11582400" cy="6324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044184"/>
            <a:ext cx="9144000" cy="356616"/>
          </a:xfrm>
        </p:spPr>
        <p:txBody>
          <a:bodyPr/>
          <a:lstStyle>
            <a:lvl1pPr marL="0" indent="0" algn="ct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2B4A7EA-9E3F-9CE1-56B5-92F4FDDA69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24100" y="758952"/>
            <a:ext cx="7543800" cy="5029200"/>
          </a:xfrm>
          <a:custGeom>
            <a:avLst/>
            <a:gdLst>
              <a:gd name="connsiteX0" fmla="*/ 3567113 w 7543800"/>
              <a:gd name="connsiteY0" fmla="*/ 4869270 h 5029200"/>
              <a:gd name="connsiteX1" fmla="*/ 3567113 w 7543800"/>
              <a:gd name="connsiteY1" fmla="*/ 4957572 h 5029200"/>
              <a:gd name="connsiteX2" fmla="*/ 3976688 w 7543800"/>
              <a:gd name="connsiteY2" fmla="*/ 4957572 h 5029200"/>
              <a:gd name="connsiteX3" fmla="*/ 3976688 w 7543800"/>
              <a:gd name="connsiteY3" fmla="*/ 4869270 h 5029200"/>
              <a:gd name="connsiteX4" fmla="*/ 0 w 7543800"/>
              <a:gd name="connsiteY4" fmla="*/ 0 h 5029200"/>
              <a:gd name="connsiteX5" fmla="*/ 7543800 w 7543800"/>
              <a:gd name="connsiteY5" fmla="*/ 0 h 5029200"/>
              <a:gd name="connsiteX6" fmla="*/ 7543800 w 7543800"/>
              <a:gd name="connsiteY6" fmla="*/ 5029200 h 5029200"/>
              <a:gd name="connsiteX7" fmla="*/ 0 w 7543800"/>
              <a:gd name="connsiteY7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43800" h="5029200">
                <a:moveTo>
                  <a:pt x="3567113" y="4869270"/>
                </a:moveTo>
                <a:lnTo>
                  <a:pt x="3567113" y="4957572"/>
                </a:lnTo>
                <a:lnTo>
                  <a:pt x="3976688" y="4957572"/>
                </a:lnTo>
                <a:lnTo>
                  <a:pt x="3976688" y="4869270"/>
                </a:lnTo>
                <a:close/>
                <a:moveTo>
                  <a:pt x="0" y="0"/>
                </a:moveTo>
                <a:lnTo>
                  <a:pt x="7543800" y="0"/>
                </a:lnTo>
                <a:lnTo>
                  <a:pt x="7543800" y="5029200"/>
                </a:lnTo>
                <a:lnTo>
                  <a:pt x="0" y="50292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398E06-9E0E-BC81-DEB5-1DB2F8635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8960"/>
            <a:ext cx="10515600" cy="640080"/>
          </a:xfrm>
        </p:spPr>
        <p:txBody>
          <a:bodyPr anchor="ctr"/>
          <a:lstStyle>
            <a:lvl1pPr algn="ctr">
              <a:defRPr sz="6000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F70834-CB8D-A95B-D859-6E5B4C6B4F78}"/>
              </a:ext>
            </a:extLst>
          </p:cNvPr>
          <p:cNvSpPr/>
          <p:nvPr userDrawn="1"/>
        </p:nvSpPr>
        <p:spPr>
          <a:xfrm>
            <a:off x="5891213" y="562822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91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5175504"/>
            <a:ext cx="12188952" cy="168249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088" y="609600"/>
            <a:ext cx="10021824" cy="1252728"/>
          </a:xfrm>
        </p:spPr>
        <p:txBody>
          <a:bodyPr/>
          <a:lstStyle>
            <a:lvl1pPr algn="ctr">
              <a:lnSpc>
                <a:spcPts val="576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83280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83280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68112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468112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52944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52944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3383280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9637776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7552944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5468112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637776" y="2441448"/>
            <a:ext cx="1280160" cy="758952"/>
          </a:xfrm>
        </p:spPr>
        <p:txBody>
          <a:bodyPr lIns="0" tIns="0" rIns="0" bIns="0"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637776" y="3730752"/>
            <a:ext cx="128016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1298448" y="3438144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10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7068A9B7-F56A-44B7-D61E-66289C79F1C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12188952" cy="168249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5221224"/>
            <a:ext cx="3621024" cy="621792"/>
          </a:xfrm>
        </p:spPr>
        <p:txBody>
          <a:bodyPr/>
          <a:lstStyle>
            <a:lvl1pPr algn="l">
              <a:lnSpc>
                <a:spcPts val="576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00984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12664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15200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21800" y="3351784"/>
            <a:ext cx="1620520" cy="411476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3769F54-E10C-40C4-5EFF-E8A9CA520AEC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6E7B1EF-9D07-1E66-7467-93C9AE48BD85}"/>
              </a:ext>
            </a:extLst>
          </p:cNvPr>
          <p:cNvCxnSpPr>
            <a:cxnSpLocks/>
          </p:cNvCxnSpPr>
          <p:nvPr userDrawn="1"/>
        </p:nvCxnSpPr>
        <p:spPr>
          <a:xfrm flipH="1">
            <a:off x="1219200" y="2871216"/>
            <a:ext cx="9595104" cy="0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solid"/>
            <a:round/>
            <a:headEnd type="triangl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300984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312664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15200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21800" y="3803904"/>
            <a:ext cx="1620520" cy="1143000"/>
          </a:xfrm>
        </p:spPr>
        <p:txBody>
          <a:bodyPr lIns="0" tIns="0" rIns="0" bIns="0" anchor="t">
            <a:noAutofit/>
          </a:bodyPr>
          <a:lstStyle>
            <a:lvl1pPr marL="0" indent="0" algn="l">
              <a:lnSpc>
                <a:spcPts val="158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5476138-49FF-70BE-6359-0A511EFB24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300984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6EFC43B-3F8D-6957-F343-F3D9C3E7A71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298448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D6007DD2-0F2E-6F92-8457-FC670750ED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12664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06C5667F-C463-51B6-B8D6-F757BDB8AFC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15200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FF09CBB-BD48-E8E5-EECF-B6CBC36B236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21800" y="2638738"/>
            <a:ext cx="91440" cy="41148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333783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A881D2A-2C75-8B2A-DA41-F42ABBA59A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656832" cy="6858000"/>
          </a:xfrm>
          <a:custGeom>
            <a:avLst/>
            <a:gdLst>
              <a:gd name="connsiteX0" fmla="*/ 1295400 w 6656832"/>
              <a:gd name="connsiteY0" fmla="*/ 1492377 h 6858000"/>
              <a:gd name="connsiteX1" fmla="*/ 1295400 w 6656832"/>
              <a:gd name="connsiteY1" fmla="*/ 1580679 h 6858000"/>
              <a:gd name="connsiteX2" fmla="*/ 1704975 w 6656832"/>
              <a:gd name="connsiteY2" fmla="*/ 1580679 h 6858000"/>
              <a:gd name="connsiteX3" fmla="*/ 1704975 w 6656832"/>
              <a:gd name="connsiteY3" fmla="*/ 1492377 h 6858000"/>
              <a:gd name="connsiteX4" fmla="*/ 0 w 6656832"/>
              <a:gd name="connsiteY4" fmla="*/ 0 h 6858000"/>
              <a:gd name="connsiteX5" fmla="*/ 6656832 w 6656832"/>
              <a:gd name="connsiteY5" fmla="*/ 0 h 6858000"/>
              <a:gd name="connsiteX6" fmla="*/ 6656832 w 6656832"/>
              <a:gd name="connsiteY6" fmla="*/ 6858000 h 6858000"/>
              <a:gd name="connsiteX7" fmla="*/ 0 w 665683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56832" h="6858000">
                <a:moveTo>
                  <a:pt x="1295400" y="1492377"/>
                </a:moveTo>
                <a:lnTo>
                  <a:pt x="1295400" y="1580679"/>
                </a:lnTo>
                <a:lnTo>
                  <a:pt x="1704975" y="1580679"/>
                </a:lnTo>
                <a:lnTo>
                  <a:pt x="1704975" y="1492377"/>
                </a:lnTo>
                <a:close/>
                <a:moveTo>
                  <a:pt x="0" y="0"/>
                </a:moveTo>
                <a:lnTo>
                  <a:pt x="6656832" y="0"/>
                </a:lnTo>
                <a:lnTo>
                  <a:pt x="665683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609600"/>
            <a:ext cx="6656832" cy="530352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8448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anchor="t">
            <a:noAutofit/>
          </a:bodyPr>
          <a:lstStyle>
            <a:lvl1pPr marL="0" indent="0">
              <a:lnSpc>
                <a:spcPts val="240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18488" y="3630168"/>
            <a:ext cx="3886200" cy="2514600"/>
          </a:xfrm>
        </p:spPr>
        <p:txBody>
          <a:bodyPr/>
          <a:lstStyle>
            <a:lvl1pPr marL="0" indent="0">
              <a:buNone/>
              <a:defRPr sz="1400"/>
            </a:lvl1pPr>
            <a:lvl2pPr marL="228600">
              <a:defRPr sz="1400"/>
            </a:lvl2pPr>
            <a:lvl3pPr marL="457200">
              <a:defRPr sz="1400"/>
            </a:lvl3pPr>
            <a:lvl4pPr marL="685800">
              <a:defRPr sz="1400"/>
            </a:lvl4pPr>
            <a:lvl5pPr marL="1143000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05600" y="2209800"/>
            <a:ext cx="4495744" cy="4648200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310896" tIns="365760" rIns="274320" anchor="t" anchorCtr="0">
            <a:noAutofit/>
          </a:bodyPr>
          <a:lstStyle>
            <a:lvl1pPr marL="0" indent="0">
              <a:lnSpc>
                <a:spcPts val="240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13448" y="3630168"/>
            <a:ext cx="3886200" cy="2514600"/>
          </a:xfrm>
        </p:spPr>
        <p:txBody>
          <a:bodyPr/>
          <a:lstStyle>
            <a:lvl1pPr marL="0" indent="0">
              <a:buNone/>
              <a:defRPr sz="1400"/>
            </a:lvl1pPr>
            <a:lvl2pPr marL="228600">
              <a:defRPr sz="1400"/>
            </a:lvl2pPr>
            <a:lvl3pPr marL="457200">
              <a:defRPr sz="1400"/>
            </a:lvl3pPr>
            <a:lvl4pPr marL="685800">
              <a:defRPr sz="1400"/>
            </a:lvl4pPr>
            <a:lvl5pPr marL="1143000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896335-CC4F-4D72-23F0-F7FBFA640021}"/>
              </a:ext>
            </a:extLst>
          </p:cNvPr>
          <p:cNvSpPr/>
          <p:nvPr userDrawn="1"/>
        </p:nvSpPr>
        <p:spPr>
          <a:xfrm>
            <a:off x="1295400" y="1492377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zon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B9EF4E7-F4EF-FFCD-9B0C-961E519F6DDD}"/>
              </a:ext>
            </a:extLst>
          </p:cNvPr>
          <p:cNvSpPr/>
          <p:nvPr userDrawn="1"/>
        </p:nvSpPr>
        <p:spPr>
          <a:xfrm>
            <a:off x="5791200" y="0"/>
            <a:ext cx="64008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014216"/>
            <a:ext cx="4160520" cy="1828800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CA7A15A-B484-E46E-FF4D-179F31F17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0" y="621792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anchor="b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98080" y="1069848"/>
            <a:ext cx="3886200" cy="152704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A123542D-139D-45CC-7853-FE3702B4B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98080" y="3172968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98080" y="3621024"/>
            <a:ext cx="3886200" cy="117957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59A9D2-C6ED-A99E-6041-56B568841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71F094C-919A-3E78-DE58-27C2B997C94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AD6DBECB-0E53-C186-A485-96A8FC1252C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8448" y="612648"/>
            <a:ext cx="3200400" cy="3200400"/>
          </a:xfrm>
          <a:prstGeom prst="ellipse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F0B28D44-29B3-3396-973D-82E361161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98080" y="5129784"/>
            <a:ext cx="4114800" cy="347472"/>
          </a:xfrm>
          <a:custGeom>
            <a:avLst/>
            <a:gdLst>
              <a:gd name="connsiteX0" fmla="*/ 0 w 4495744"/>
              <a:gd name="connsiteY0" fmla="*/ 0 h 4648200"/>
              <a:gd name="connsiteX1" fmla="*/ 4495744 w 4495744"/>
              <a:gd name="connsiteY1" fmla="*/ 0 h 4648200"/>
              <a:gd name="connsiteX2" fmla="*/ 4495744 w 4495744"/>
              <a:gd name="connsiteY2" fmla="*/ 4648200 h 4648200"/>
              <a:gd name="connsiteX3" fmla="*/ 0 w 4495744"/>
              <a:gd name="connsiteY3" fmla="*/ 4648200 h 464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744" h="4648200">
                <a:moveTo>
                  <a:pt x="0" y="0"/>
                </a:moveTo>
                <a:lnTo>
                  <a:pt x="4495744" y="0"/>
                </a:lnTo>
                <a:lnTo>
                  <a:pt x="4495744" y="4648200"/>
                </a:lnTo>
                <a:lnTo>
                  <a:pt x="0" y="4648200"/>
                </a:lnTo>
                <a:close/>
              </a:path>
            </a:pathLst>
          </a:custGeom>
          <a:noFill/>
        </p:spPr>
        <p:txBody>
          <a:bodyPr wrap="square" lIns="0" tIns="0" rIns="0" anchor="b" anchorCtr="0">
            <a:noAutofit/>
          </a:bodyPr>
          <a:lstStyle>
            <a:lvl1pPr marL="0" indent="0">
              <a:lnSpc>
                <a:spcPts val="1720"/>
              </a:lnSpc>
              <a:buNone/>
              <a:defRPr sz="2000" b="0" i="0" cap="all" spc="200" baseline="0">
                <a:latin typeface="+mj-lt"/>
                <a:cs typeface="Posterama" panose="020B050402020002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06156AC-1153-3958-CFE6-6CDCC21C38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498080" y="5568696"/>
            <a:ext cx="3886200" cy="905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400"/>
            </a:lvl1pPr>
            <a:lvl2pPr marL="228600">
              <a:lnSpc>
                <a:spcPct val="100000"/>
              </a:lnSpc>
              <a:defRPr sz="1400"/>
            </a:lvl2pPr>
            <a:lvl3pPr marL="457200">
              <a:lnSpc>
                <a:spcPct val="100000"/>
              </a:lnSpc>
              <a:defRPr sz="1400"/>
            </a:lvl3pPr>
            <a:lvl4pPr marL="685800">
              <a:lnSpc>
                <a:spcPct val="100000"/>
              </a:lnSpc>
              <a:defRPr sz="1400"/>
            </a:lvl4pPr>
            <a:lvl5pPr marL="1143000">
              <a:lnSpc>
                <a:spcPct val="100000"/>
              </a:lnSpc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4CE90CA-176B-1E45-FECF-0290B1DCF5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45352" y="704088"/>
            <a:ext cx="914400" cy="91440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365BC287-99EE-D6FA-48B9-1E6FFE9357E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5352" y="3273552"/>
            <a:ext cx="914400" cy="91440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ECE7A377-A1E6-77DF-79F9-F251BD75774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45352" y="5166360"/>
            <a:ext cx="914400" cy="91440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2D976B1-BEF2-CB69-E97E-A6DAD1F04689}"/>
              </a:ext>
            </a:extLst>
          </p:cNvPr>
          <p:cNvCxnSpPr>
            <a:cxnSpLocks/>
          </p:cNvCxnSpPr>
          <p:nvPr userDrawn="1"/>
        </p:nvCxnSpPr>
        <p:spPr>
          <a:xfrm>
            <a:off x="1298448" y="6111876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116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358819-7D9B-11CB-DBC5-CC8BC5C076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B2EEB-FE70-98B2-9437-0E1E91F9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AA902D-BDC9-E5AF-D40D-7B8DE616EBE0}"/>
              </a:ext>
            </a:extLst>
          </p:cNvPr>
          <p:cNvCxnSpPr>
            <a:cxnSpLocks/>
          </p:cNvCxnSpPr>
          <p:nvPr userDrawn="1"/>
        </p:nvCxnSpPr>
        <p:spPr>
          <a:xfrm>
            <a:off x="5890260" y="153619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A4017E-4CAA-8499-38AE-3A3306A7EB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834640" y="2057400"/>
            <a:ext cx="6519672" cy="2971800"/>
          </a:xfrm>
          <a:solidFill>
            <a:schemeClr val="accent4"/>
          </a:solidFill>
        </p:spPr>
        <p:txBody>
          <a:bodyPr lIns="576072" tIns="228600" rIns="576072" bIns="228600" anchor="ctr"/>
          <a:lstStyle>
            <a:lvl1pPr marL="0" indent="0" algn="ctr">
              <a:lnSpc>
                <a:spcPts val="2460"/>
              </a:lnSpc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9103CB5-F9EF-D6DA-A5D4-DCCAEBEBE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71216" y="5330952"/>
            <a:ext cx="6519672" cy="152704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17F00C-8F19-CB9F-D5BF-9A5F4C77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6324" y="609600"/>
            <a:ext cx="3959352" cy="53035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626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C402F40-958A-D2BF-629C-39B659EC95D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12191999" cy="6858000"/>
          </a:xfrm>
          <a:custGeom>
            <a:avLst/>
            <a:gdLst>
              <a:gd name="connsiteX0" fmla="*/ 5890261 w 12191999"/>
              <a:gd name="connsiteY0" fmla="*/ 4496651 h 6858000"/>
              <a:gd name="connsiteX1" fmla="*/ 5890261 w 12191999"/>
              <a:gd name="connsiteY1" fmla="*/ 4584953 h 6858000"/>
              <a:gd name="connsiteX2" fmla="*/ 6299835 w 12191999"/>
              <a:gd name="connsiteY2" fmla="*/ 4584953 h 6858000"/>
              <a:gd name="connsiteX3" fmla="*/ 6299835 w 12191999"/>
              <a:gd name="connsiteY3" fmla="*/ 4496651 h 6858000"/>
              <a:gd name="connsiteX4" fmla="*/ 0 w 12191999"/>
              <a:gd name="connsiteY4" fmla="*/ 0 h 6858000"/>
              <a:gd name="connsiteX5" fmla="*/ 12191999 w 12191999"/>
              <a:gd name="connsiteY5" fmla="*/ 0 h 6858000"/>
              <a:gd name="connsiteX6" fmla="*/ 12191999 w 12191999"/>
              <a:gd name="connsiteY6" fmla="*/ 6858000 h 6858000"/>
              <a:gd name="connsiteX7" fmla="*/ 0 w 121919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6858000">
                <a:moveTo>
                  <a:pt x="5890261" y="4496651"/>
                </a:moveTo>
                <a:lnTo>
                  <a:pt x="5890261" y="4584953"/>
                </a:lnTo>
                <a:lnTo>
                  <a:pt x="6299835" y="4584953"/>
                </a:lnTo>
                <a:lnTo>
                  <a:pt x="6299835" y="4496651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ABAFD431-F46D-3701-6A51-738ADAF3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715" y="1485302"/>
            <a:ext cx="9120570" cy="3887396"/>
          </a:xfrm>
          <a:custGeom>
            <a:avLst/>
            <a:gdLst>
              <a:gd name="connsiteX0" fmla="*/ 4354545 w 9120570"/>
              <a:gd name="connsiteY0" fmla="*/ 3011350 h 3887396"/>
              <a:gd name="connsiteX1" fmla="*/ 4354545 w 9120570"/>
              <a:gd name="connsiteY1" fmla="*/ 3099652 h 3887396"/>
              <a:gd name="connsiteX2" fmla="*/ 4764120 w 9120570"/>
              <a:gd name="connsiteY2" fmla="*/ 3099652 h 3887396"/>
              <a:gd name="connsiteX3" fmla="*/ 4764120 w 9120570"/>
              <a:gd name="connsiteY3" fmla="*/ 3011350 h 3887396"/>
              <a:gd name="connsiteX4" fmla="*/ 0 w 9120570"/>
              <a:gd name="connsiteY4" fmla="*/ 0 h 3887396"/>
              <a:gd name="connsiteX5" fmla="*/ 9120570 w 9120570"/>
              <a:gd name="connsiteY5" fmla="*/ 0 h 3887396"/>
              <a:gd name="connsiteX6" fmla="*/ 9120570 w 9120570"/>
              <a:gd name="connsiteY6" fmla="*/ 3887396 h 3887396"/>
              <a:gd name="connsiteX7" fmla="*/ 0 w 9120570"/>
              <a:gd name="connsiteY7" fmla="*/ 3887396 h 3887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20570" h="3887396">
                <a:moveTo>
                  <a:pt x="4354545" y="3011350"/>
                </a:moveTo>
                <a:lnTo>
                  <a:pt x="4354545" y="3099652"/>
                </a:lnTo>
                <a:lnTo>
                  <a:pt x="4764120" y="3099652"/>
                </a:lnTo>
                <a:lnTo>
                  <a:pt x="4764120" y="3011350"/>
                </a:lnTo>
                <a:close/>
                <a:moveTo>
                  <a:pt x="0" y="0"/>
                </a:moveTo>
                <a:lnTo>
                  <a:pt x="9120570" y="0"/>
                </a:lnTo>
                <a:lnTo>
                  <a:pt x="9120570" y="3887396"/>
                </a:lnTo>
                <a:lnTo>
                  <a:pt x="0" y="388739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1097280" anchor="b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AFD788D-D699-2BA7-3637-AA3B48C090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53000" y="612648"/>
            <a:ext cx="2286000" cy="228600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808A0C0-A02B-D1C7-6DE5-CA25624AD0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72768" y="5751576"/>
            <a:ext cx="9116568" cy="722376"/>
          </a:xfrm>
        </p:spPr>
        <p:txBody>
          <a:bodyPr anchor="ctr"/>
          <a:lstStyle>
            <a:lvl1pPr marL="0" indent="0" algn="ctr">
              <a:buNone/>
              <a:defRPr sz="200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9017C4-5BB0-DF6F-781B-FB81A3A5D977}"/>
              </a:ext>
            </a:extLst>
          </p:cNvPr>
          <p:cNvSpPr/>
          <p:nvPr userDrawn="1"/>
        </p:nvSpPr>
        <p:spPr>
          <a:xfrm>
            <a:off x="5890260" y="4496652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1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ED18-7A07-47F1-8056-CD86B076A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4BC7BE-FECC-8573-D4F0-FA004B4A04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DB0707-D3A6-4BF0-3225-EC3851AD738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AE946-135C-E4E8-BA60-64AB48B87F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FD67329-9F30-BEB7-31E2-FECA7FD59B0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0684" y="987425"/>
            <a:ext cx="612470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844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83587-0236-046F-3B80-4D4EEA7A80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60C67779-9FAD-3FE4-5C67-7E5313C03B4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4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0684" y="993775"/>
            <a:ext cx="612470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844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70A4E-ED43-B5A1-F8FE-762E21A30A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4125545-56D8-5212-AA45-63F7C1DBF10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4B2501-78A9-E41B-7C2D-09F09ADDCB5E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4462849" y="685800"/>
            <a:ext cx="7119551" cy="5486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24712"/>
            <a:ext cx="3886200" cy="548640"/>
          </a:xfrm>
        </p:spPr>
        <p:txBody>
          <a:bodyPr/>
          <a:lstStyle>
            <a:lvl1pPr>
              <a:defRPr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816352"/>
            <a:ext cx="3602736" cy="336499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 cap="all" spc="0" baseline="0"/>
            </a:lvl1pPr>
            <a:lvl2pPr marL="228600">
              <a:defRPr spc="0" baseline="0"/>
            </a:lvl2pPr>
            <a:lvl3pPr marL="457200">
              <a:defRPr spc="0" baseline="0"/>
            </a:lvl3pPr>
            <a:lvl4pPr marL="685800">
              <a:defRPr spc="0" baseline="0"/>
            </a:lvl4pPr>
            <a:lvl5pPr marL="1143000"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46904" y="1188720"/>
            <a:ext cx="6638544" cy="448056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92E47F-4E2C-B4B2-51F0-43D9D15C5A60}"/>
              </a:ext>
            </a:extLst>
          </p:cNvPr>
          <p:cNvCxnSpPr>
            <a:cxnSpLocks/>
          </p:cNvCxnSpPr>
          <p:nvPr userDrawn="1"/>
        </p:nvCxnSpPr>
        <p:spPr>
          <a:xfrm>
            <a:off x="1295400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81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BA0478E-A529-CF4E-CE5C-583ACA20D66C}"/>
              </a:ext>
            </a:extLst>
          </p:cNvPr>
          <p:cNvSpPr/>
          <p:nvPr userDrawn="1"/>
        </p:nvSpPr>
        <p:spPr>
          <a:xfrm>
            <a:off x="3578352" y="0"/>
            <a:ext cx="86136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824" y="1124712"/>
            <a:ext cx="5760720" cy="548640"/>
          </a:xfrm>
        </p:spPr>
        <p:txBody>
          <a:bodyPr/>
          <a:lstStyle>
            <a:lvl1pPr>
              <a:defRPr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824" y="2889504"/>
            <a:ext cx="5760720" cy="331927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2000" cap="none" spc="0" baseline="0"/>
            </a:lvl1pPr>
            <a:lvl2pPr marL="228600">
              <a:defRPr spc="0" baseline="0"/>
            </a:lvl2pPr>
            <a:lvl3pPr marL="457200">
              <a:defRPr spc="0" baseline="0"/>
            </a:lvl3pPr>
            <a:lvl4pPr marL="685800">
              <a:defRPr spc="0" baseline="0"/>
            </a:lvl4pPr>
            <a:lvl5pPr marL="1143000"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0AD0F96-99DE-C9D9-569E-AE6FC6307E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98448" y="1828800"/>
            <a:ext cx="3200400" cy="3200400"/>
          </a:xfrm>
          <a:prstGeom prst="ellipse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6BAAC-D89F-682D-12A3-1C31F92F0FAF}"/>
              </a:ext>
            </a:extLst>
          </p:cNvPr>
          <p:cNvCxnSpPr>
            <a:cxnSpLocks/>
          </p:cNvCxnSpPr>
          <p:nvPr userDrawn="1"/>
        </p:nvCxnSpPr>
        <p:spPr>
          <a:xfrm>
            <a:off x="649224" y="2667000"/>
            <a:ext cx="0" cy="31242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F877625-E710-6DF2-3E49-374C6DD8DBC0}"/>
              </a:ext>
            </a:extLst>
          </p:cNvPr>
          <p:cNvCxnSpPr>
            <a:cxnSpLocks/>
          </p:cNvCxnSpPr>
          <p:nvPr userDrawn="1"/>
        </p:nvCxnSpPr>
        <p:spPr>
          <a:xfrm>
            <a:off x="5447344" y="2057400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397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it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D0AC02C-19A4-4754-CC96-34357DEFF5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7048" y="1481328"/>
            <a:ext cx="9144000" cy="3886200"/>
          </a:xfrm>
          <a:custGeom>
            <a:avLst/>
            <a:gdLst>
              <a:gd name="connsiteX0" fmla="*/ 6521576 w 9144000"/>
              <a:gd name="connsiteY0" fmla="*/ 2811867 h 3886200"/>
              <a:gd name="connsiteX1" fmla="*/ 6521576 w 9144000"/>
              <a:gd name="connsiteY1" fmla="*/ 2900169 h 3886200"/>
              <a:gd name="connsiteX2" fmla="*/ 6931151 w 9144000"/>
              <a:gd name="connsiteY2" fmla="*/ 2900169 h 3886200"/>
              <a:gd name="connsiteX3" fmla="*/ 6931151 w 9144000"/>
              <a:gd name="connsiteY3" fmla="*/ 2811867 h 3886200"/>
              <a:gd name="connsiteX4" fmla="*/ 0 w 9144000"/>
              <a:gd name="connsiteY4" fmla="*/ 0 h 3886200"/>
              <a:gd name="connsiteX5" fmla="*/ 9144000 w 9144000"/>
              <a:gd name="connsiteY5" fmla="*/ 0 h 3886200"/>
              <a:gd name="connsiteX6" fmla="*/ 9144000 w 9144000"/>
              <a:gd name="connsiteY6" fmla="*/ 3886200 h 3886200"/>
              <a:gd name="connsiteX7" fmla="*/ 0 w 9144000"/>
              <a:gd name="connsiteY7" fmla="*/ 388620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886200">
                <a:moveTo>
                  <a:pt x="6521576" y="2811867"/>
                </a:moveTo>
                <a:lnTo>
                  <a:pt x="6521576" y="2900169"/>
                </a:lnTo>
                <a:lnTo>
                  <a:pt x="6931151" y="2900169"/>
                </a:lnTo>
                <a:lnTo>
                  <a:pt x="6931151" y="2811867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3886200"/>
                </a:lnTo>
                <a:lnTo>
                  <a:pt x="0" y="3886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DFA2E8-50A1-4465-AC33-6FAC0E773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636" y="3200400"/>
            <a:ext cx="8110728" cy="457200"/>
          </a:xfrm>
        </p:spPr>
        <p:txBody>
          <a:bodyPr anchor="ctr"/>
          <a:lstStyle>
            <a:lvl1pPr algn="ctr">
              <a:defRPr sz="4800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5DE34-CDB7-41F7-A95A-592B99558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6720" y="4745736"/>
            <a:ext cx="1389888" cy="1280160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E7004C-CFEF-6E88-A3C1-60FBC7F8CD13}"/>
              </a:ext>
            </a:extLst>
          </p:cNvPr>
          <p:cNvSpPr/>
          <p:nvPr userDrawn="1"/>
        </p:nvSpPr>
        <p:spPr>
          <a:xfrm>
            <a:off x="8048624" y="4293195"/>
            <a:ext cx="409575" cy="883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1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609600"/>
            <a:ext cx="10058400" cy="914400"/>
          </a:xfrm>
        </p:spPr>
        <p:txBody>
          <a:bodyPr/>
          <a:lstStyle>
            <a:lvl1pPr>
              <a:defRPr spc="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55945"/>
            <a:ext cx="9820656" cy="4352544"/>
          </a:xfrm>
        </p:spPr>
        <p:txBody>
          <a:bodyPr/>
          <a:lstStyle>
            <a:lvl1pPr>
              <a:defRPr spc="0" baseline="0"/>
            </a:lvl1pPr>
            <a:lvl2pPr>
              <a:defRPr spc="0" baseline="0"/>
            </a:lvl2pPr>
            <a:lvl3pPr>
              <a:defRPr spc="0" baseline="0"/>
            </a:lvl3pPr>
            <a:lvl4pPr>
              <a:defRPr spc="0" baseline="0"/>
            </a:lvl4pPr>
            <a:lvl5pPr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52133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609600"/>
            <a:ext cx="9829800" cy="914400"/>
          </a:xfrm>
        </p:spPr>
        <p:txBody>
          <a:bodyPr/>
          <a:lstStyle>
            <a:lvl1pPr algn="ctr">
              <a:defRPr spc="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FC6F2-80B4-49A7-9448-33FE2DF0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0" y="1746504"/>
            <a:ext cx="9829800" cy="4352544"/>
          </a:xfrm>
        </p:spPr>
        <p:txBody>
          <a:bodyPr/>
          <a:lstStyle>
            <a:lvl1pPr>
              <a:defRPr spc="0" baseline="0"/>
            </a:lvl1pPr>
            <a:lvl2pPr>
              <a:defRPr spc="0" baseline="0"/>
            </a:lvl2pPr>
            <a:lvl3pPr>
              <a:defRPr spc="0" baseline="0"/>
            </a:lvl3pPr>
            <a:lvl4pPr>
              <a:defRPr spc="0" baseline="0"/>
            </a:lvl4pPr>
            <a:lvl5pPr>
              <a:defRPr spc="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184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7F99EA-AB5F-24F3-D971-2B9BDE3B4F3C}"/>
              </a:ext>
            </a:extLst>
          </p:cNvPr>
          <p:cNvSpPr txBox="1"/>
          <p:nvPr userDrawn="1"/>
        </p:nvSpPr>
        <p:spPr>
          <a:xfrm>
            <a:off x="641838" y="55479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9BB099-33E8-8B24-7E54-70E7457A1C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E607086-83FC-E680-56CD-FD986ACF5B7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811310-A21F-0BFB-8198-22EDFCF9F4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0576" y="658368"/>
            <a:ext cx="6821424" cy="334670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3D2EFC-F14F-5508-06EE-4E5B5C535E16}"/>
              </a:ext>
            </a:extLst>
          </p:cNvPr>
          <p:cNvCxnSpPr>
            <a:cxnSpLocks/>
          </p:cNvCxnSpPr>
          <p:nvPr userDrawn="1"/>
        </p:nvCxnSpPr>
        <p:spPr>
          <a:xfrm>
            <a:off x="1819102" y="5548842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28A6ACFB-D620-056D-1C62-903C5FBCE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9656" y="5943600"/>
            <a:ext cx="4809744" cy="256032"/>
          </a:xfrm>
        </p:spPr>
        <p:txBody>
          <a:bodyPr/>
          <a:lstStyle>
            <a:lvl1pPr marL="0" indent="0" algn="l">
              <a:buNone/>
              <a:defRPr sz="2000" cap="all" spc="200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97974-B93C-4C96-B3F6-F69E3D6D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656" y="2459736"/>
            <a:ext cx="5157216" cy="2670048"/>
          </a:xfrm>
        </p:spPr>
        <p:txBody>
          <a:bodyPr anchor="b"/>
          <a:lstStyle>
            <a:lvl1pPr algn="l">
              <a:lnSpc>
                <a:spcPts val="5200"/>
              </a:lnSpc>
              <a:defRPr sz="3600" spc="0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021824" cy="53949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8448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6200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3952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34272" y="2441448"/>
            <a:ext cx="1828800" cy="18288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6200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86200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473952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73952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70848" y="4974336"/>
            <a:ext cx="1828800" cy="539496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0848" y="5596128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E73E07-0346-2BA8-44BC-6CB3BDEAAA99}"/>
              </a:ext>
            </a:extLst>
          </p:cNvPr>
          <p:cNvCxnSpPr>
            <a:cxnSpLocks/>
          </p:cNvCxnSpPr>
          <p:nvPr userDrawn="1"/>
        </p:nvCxnSpPr>
        <p:spPr>
          <a:xfrm>
            <a:off x="45924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E62977-27C7-5882-6A33-75257911D09A}"/>
              </a:ext>
            </a:extLst>
          </p:cNvPr>
          <p:cNvCxnSpPr>
            <a:cxnSpLocks/>
          </p:cNvCxnSpPr>
          <p:nvPr userDrawn="1"/>
        </p:nvCxnSpPr>
        <p:spPr>
          <a:xfrm>
            <a:off x="2004720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705476C-2972-A423-7282-BABA9AAB32E6}"/>
              </a:ext>
            </a:extLst>
          </p:cNvPr>
          <p:cNvCxnSpPr>
            <a:cxnSpLocks/>
          </p:cNvCxnSpPr>
          <p:nvPr userDrawn="1"/>
        </p:nvCxnSpPr>
        <p:spPr>
          <a:xfrm>
            <a:off x="9737699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E0D781B-3CB4-A523-427F-3D444B28E60E}"/>
              </a:ext>
            </a:extLst>
          </p:cNvPr>
          <p:cNvCxnSpPr>
            <a:cxnSpLocks/>
          </p:cNvCxnSpPr>
          <p:nvPr userDrawn="1"/>
        </p:nvCxnSpPr>
        <p:spPr>
          <a:xfrm>
            <a:off x="7183278" y="4688743"/>
            <a:ext cx="41148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04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3ED19-9B5E-8852-24D6-62401816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09600"/>
            <a:ext cx="10332720" cy="539496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07A8A0-5009-A086-A6AE-542CA4684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46F73-AB2D-A55B-67FD-85A2F20D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6F01F221-54DA-6EF2-D9DE-2B9A7AB60B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36776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9BEECCD2-A0EF-0622-7377-A2BAE9786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4528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DDD9A982-D940-ADB7-F949-B3898D1984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8856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92630AD-4FA0-C5D3-DC29-AE0E67CB6C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81744" y="17556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AA3DDCC3-9231-434E-A1D1-8A078DE7BF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98448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970A1046-F88C-E11E-0E2E-A7F3AEDB3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298448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F27FC0A-1C34-6BFF-806A-6911C16F21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86200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EF94CC5A-0B90-D0D3-CF42-2A9B863317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886200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8E685B28-FC51-9FE8-2F7E-C8255BD759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10528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72F1E6-DAE5-AE6D-F688-575FC243CD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528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138E486-F729-AEC8-0C2D-44FA21EDC6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034272" y="3300984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0F182FA8-4DA0-527F-89C3-96D9A996F2C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34272" y="37307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F42A71B-2F05-7F67-85C0-0C5AA947983D}"/>
              </a:ext>
            </a:extLst>
          </p:cNvPr>
          <p:cNvCxnSpPr>
            <a:cxnSpLocks/>
          </p:cNvCxnSpPr>
          <p:nvPr userDrawn="1"/>
        </p:nvCxnSpPr>
        <p:spPr>
          <a:xfrm>
            <a:off x="4684061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C25395-CA95-6040-8ED6-C7D8A2E16C49}"/>
              </a:ext>
            </a:extLst>
          </p:cNvPr>
          <p:cNvCxnSpPr>
            <a:cxnSpLocks/>
          </p:cNvCxnSpPr>
          <p:nvPr userDrawn="1"/>
        </p:nvCxnSpPr>
        <p:spPr>
          <a:xfrm>
            <a:off x="2096160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E2F589B-649A-57C2-1D3E-79FDFF84BADB}"/>
              </a:ext>
            </a:extLst>
          </p:cNvPr>
          <p:cNvCxnSpPr>
            <a:cxnSpLocks/>
          </p:cNvCxnSpPr>
          <p:nvPr userDrawn="1"/>
        </p:nvCxnSpPr>
        <p:spPr>
          <a:xfrm>
            <a:off x="983798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1F3728F-0FBF-5AD2-357E-FFCFFBF7687E}"/>
              </a:ext>
            </a:extLst>
          </p:cNvPr>
          <p:cNvCxnSpPr>
            <a:cxnSpLocks/>
          </p:cNvCxnSpPr>
          <p:nvPr userDrawn="1"/>
        </p:nvCxnSpPr>
        <p:spPr>
          <a:xfrm>
            <a:off x="7306235" y="3104299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09A756E1-5275-58A9-7B09-95BEA4F4FAC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636776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A4DA2F88-85BF-29B8-6321-AF19B25A626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224528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4636CEF4-05E9-F5BB-BD6F-6B081DBDCA9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848856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67B57C06-A1D0-7C74-6A14-2BFF0B1FC17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381744" y="4270248"/>
            <a:ext cx="1143000" cy="1143000"/>
          </a:xfrm>
          <a:prstGeom prst="ellipse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1025D334-8990-1960-8865-C877ECC47E6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298448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3">
            <a:extLst>
              <a:ext uri="{FF2B5EF4-FFF2-40B4-BE49-F238E27FC236}">
                <a16:creationId xmlns:a16="http://schemas.microsoft.com/office/drawing/2014/main" id="{7F491CA2-1A10-E7DB-4203-DC7E9E48CCF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298448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697C28E5-6260-6DA9-B4F0-665506F5258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86200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A594A25E-7F2D-4188-16B7-C34485FDD2F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86200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3">
            <a:extLst>
              <a:ext uri="{FF2B5EF4-FFF2-40B4-BE49-F238E27FC236}">
                <a16:creationId xmlns:a16="http://schemas.microsoft.com/office/drawing/2014/main" id="{584B38BF-6197-486D-7134-F86E1754AF7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510528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D788F8D9-8CDB-C458-9AAD-0426AB467D2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510528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78447882-2C86-B3A7-9450-29A0778E1B0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34272" y="5824728"/>
            <a:ext cx="1828800" cy="411480"/>
          </a:xfrm>
        </p:spPr>
        <p:txBody>
          <a:bodyPr lIns="0" tIns="0" rIns="0" bIns="0"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3">
            <a:extLst>
              <a:ext uri="{FF2B5EF4-FFF2-40B4-BE49-F238E27FC236}">
                <a16:creationId xmlns:a16="http://schemas.microsoft.com/office/drawing/2014/main" id="{E321AAE1-532A-23F0-9108-055D0D7BDFB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034272" y="6245352"/>
            <a:ext cx="1828800" cy="347472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1BC4478-FBEA-422F-73BA-0A422F15D7EA}"/>
              </a:ext>
            </a:extLst>
          </p:cNvPr>
          <p:cNvCxnSpPr>
            <a:cxnSpLocks/>
          </p:cNvCxnSpPr>
          <p:nvPr userDrawn="1"/>
        </p:nvCxnSpPr>
        <p:spPr>
          <a:xfrm>
            <a:off x="4684061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9AA302-5107-FDE7-557C-3305A9A7DEC2}"/>
              </a:ext>
            </a:extLst>
          </p:cNvPr>
          <p:cNvCxnSpPr>
            <a:cxnSpLocks/>
          </p:cNvCxnSpPr>
          <p:nvPr userDrawn="1"/>
        </p:nvCxnSpPr>
        <p:spPr>
          <a:xfrm>
            <a:off x="2096160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9C9F7A3-B120-C59A-E379-173F84B7D153}"/>
              </a:ext>
            </a:extLst>
          </p:cNvPr>
          <p:cNvCxnSpPr>
            <a:cxnSpLocks/>
          </p:cNvCxnSpPr>
          <p:nvPr userDrawn="1"/>
        </p:nvCxnSpPr>
        <p:spPr>
          <a:xfrm>
            <a:off x="983798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073A4E7-9D16-A6C0-E297-A36B10A2FABB}"/>
              </a:ext>
            </a:extLst>
          </p:cNvPr>
          <p:cNvCxnSpPr>
            <a:cxnSpLocks/>
          </p:cNvCxnSpPr>
          <p:nvPr userDrawn="1"/>
        </p:nvCxnSpPr>
        <p:spPr>
          <a:xfrm>
            <a:off x="7306235" y="5623560"/>
            <a:ext cx="228600" cy="0"/>
          </a:xfrm>
          <a:prstGeom prst="line">
            <a:avLst/>
          </a:prstGeom>
          <a:ln w="889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1777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theme" Target="../theme/theme1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09600"/>
            <a:ext cx="9821955" cy="125611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1855945"/>
            <a:ext cx="9821955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78A08F60-CEF1-832D-D403-282EA76CB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0624" y="6019801"/>
            <a:ext cx="457200" cy="1841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cap="all" spc="20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fld id="{75DF2D63-3FF5-D547-96B9-BE9CCD1ABA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Footer Placeholder 24">
            <a:extLst>
              <a:ext uri="{FF2B5EF4-FFF2-40B4-BE49-F238E27FC236}">
                <a16:creationId xmlns:a16="http://schemas.microsoft.com/office/drawing/2014/main" id="{010F9766-B67A-A34E-2927-9A2D6360F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242952" y="1451496"/>
            <a:ext cx="1784352" cy="18945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cap="all" spc="100" baseline="0">
                <a:solidFill>
                  <a:schemeClr val="accent1"/>
                </a:solidFill>
                <a:latin typeface="Posterama" panose="020B0504020200020000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0A131BE-DFE5-28BE-2AF8-50ADF9AFDB94}"/>
              </a:ext>
            </a:extLst>
          </p:cNvPr>
          <p:cNvCxnSpPr>
            <a:cxnSpLocks/>
          </p:cNvCxnSpPr>
          <p:nvPr userDrawn="1"/>
        </p:nvCxnSpPr>
        <p:spPr>
          <a:xfrm>
            <a:off x="649224" y="2667000"/>
            <a:ext cx="0" cy="31242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53" r:id="rId12"/>
    <p:sldLayoutId id="2147483671" r:id="rId13"/>
    <p:sldLayoutId id="2147483672" r:id="rId14"/>
    <p:sldLayoutId id="2147483673" r:id="rId15"/>
    <p:sldLayoutId id="2147483654" r:id="rId16"/>
    <p:sldLayoutId id="2147483655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spc="300" baseline="0">
          <a:solidFill>
            <a:schemeClr val="tx1"/>
          </a:solidFill>
          <a:latin typeface="+mj-lt"/>
          <a:ea typeface="+mj-ea"/>
          <a:cs typeface="Posterama" panose="020B0504020200020000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396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3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16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16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5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5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5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5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Layout" Target="../slideLayouts/slideLayout16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84788-646A-CF90-D67D-14752A717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18" y="1139814"/>
            <a:ext cx="7836149" cy="548640"/>
          </a:xfrm>
        </p:spPr>
        <p:txBody>
          <a:bodyPr/>
          <a:lstStyle/>
          <a:p>
            <a:pPr algn="ctr"/>
            <a:r>
              <a:rPr lang="ar-IQ" sz="4400" b="1" spc="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الوراثة الطبية 1 / الكورس الاول</a:t>
            </a:r>
            <a:endParaRPr lang="en-US" sz="4400" b="1" spc="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9C890-ADC6-0AA7-BBC0-05E856AA7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3048" y="2686535"/>
            <a:ext cx="3108325" cy="2307901"/>
          </a:xfrm>
        </p:spPr>
        <p:txBody>
          <a:bodyPr/>
          <a:lstStyle/>
          <a:p>
            <a:pPr algn="ctr"/>
            <a:r>
              <a:rPr lang="ar-S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جامع</a:t>
            </a:r>
            <a:r>
              <a:rPr lang="ar-IQ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ــــــــــ</a:t>
            </a:r>
            <a:r>
              <a:rPr lang="ar-S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ة س</a:t>
            </a:r>
            <a:r>
              <a:rPr lang="ar-IQ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ــــــــــــ</a:t>
            </a:r>
            <a:r>
              <a:rPr lang="ar-SA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اوة</a:t>
            </a:r>
            <a:r>
              <a:rPr lang="ar-IQ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الاهلية</a:t>
            </a:r>
            <a:endParaRPr lang="ar-SA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ar-IQ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كليـــــــة التقنيــــات الصحيـة والطبيـة</a:t>
            </a:r>
          </a:p>
          <a:p>
            <a:pPr algn="ctr"/>
            <a:r>
              <a:rPr lang="ar-IQ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قسم تقنيات المختبرات الطبية</a:t>
            </a:r>
          </a:p>
          <a:p>
            <a:pPr algn="ctr"/>
            <a:r>
              <a:rPr lang="ar-IQ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المرحلــــــــــــــــــــــة</a:t>
            </a:r>
            <a:r>
              <a:rPr lang="ar-S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r-IQ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الثالثة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86F16-C3E1-6E51-D140-EF50382CA4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420624" y="6019801"/>
            <a:ext cx="457200" cy="184150"/>
          </a:xfrm>
        </p:spPr>
        <p:txBody>
          <a:bodyPr/>
          <a:lstStyle/>
          <a:p>
            <a:fld id="{75DF2D63-3FF5-D547-96B9-BE9CCD1ABA58}" type="slidenum"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</a:t>
            </a:fld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D8BC6-DD9D-7F06-3B9F-9F2B462E498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 rot="16200000">
            <a:off x="-242952" y="1451496"/>
            <a:ext cx="1784352" cy="189457"/>
          </a:xfrm>
        </p:spPr>
        <p:txBody>
          <a:bodyPr/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Sawa University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EE4698-5EB8-1C46-8B6D-3765AF3FB439}"/>
              </a:ext>
            </a:extLst>
          </p:cNvPr>
          <p:cNvSpPr txBox="1"/>
          <p:nvPr/>
        </p:nvSpPr>
        <p:spPr>
          <a:xfrm>
            <a:off x="8228076" y="6003896"/>
            <a:ext cx="3543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تدريسي المادة : م. د عباس علي</a:t>
            </a: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86352B-7830-EA52-7060-524232524361}"/>
              </a:ext>
            </a:extLst>
          </p:cNvPr>
          <p:cNvSpPr txBox="1"/>
          <p:nvPr/>
        </p:nvSpPr>
        <p:spPr>
          <a:xfrm>
            <a:off x="994925" y="6019801"/>
            <a:ext cx="256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Lecture No. 6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4FD826-8167-D5B0-6A37-E6A01893655F}"/>
              </a:ext>
            </a:extLst>
          </p:cNvPr>
          <p:cNvSpPr txBox="1">
            <a:spLocks/>
          </p:cNvSpPr>
          <p:nvPr/>
        </p:nvSpPr>
        <p:spPr>
          <a:xfrm>
            <a:off x="4394948" y="2686535"/>
            <a:ext cx="4016188" cy="23079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 cap="none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i="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Sawa University</a:t>
            </a:r>
            <a:endParaRPr lang="ar-SA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College of health and medical techniques</a:t>
            </a:r>
            <a:endParaRPr lang="ar-IQ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Medical Laboratories</a:t>
            </a:r>
            <a:endParaRPr lang="ar-IQ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Third Stage</a:t>
            </a:r>
            <a:endParaRPr lang="ar-IQ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C34E2B-C441-4F88-E258-7341993A5FBE}"/>
              </a:ext>
            </a:extLst>
          </p:cNvPr>
          <p:cNvSpPr txBox="1"/>
          <p:nvPr/>
        </p:nvSpPr>
        <p:spPr>
          <a:xfrm>
            <a:off x="3645463" y="6019801"/>
            <a:ext cx="4582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Theoretical : Medical Genetics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0E79FE-9BD3-F665-44E7-BF94F73A1945}"/>
              </a:ext>
            </a:extLst>
          </p:cNvPr>
          <p:cNvSpPr txBox="1"/>
          <p:nvPr/>
        </p:nvSpPr>
        <p:spPr>
          <a:xfrm>
            <a:off x="1097755" y="5537201"/>
            <a:ext cx="2458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محاضرة رقم  6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2696AB-89AB-AE6E-D8B6-0B56786C4507}"/>
              </a:ext>
            </a:extLst>
          </p:cNvPr>
          <p:cNvSpPr txBox="1"/>
          <p:nvPr/>
        </p:nvSpPr>
        <p:spPr>
          <a:xfrm>
            <a:off x="3645465" y="5537201"/>
            <a:ext cx="3522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IQ" sz="2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الجانب النظري : الوراثة الطبية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02C61515-89B2-D4DE-524D-30F5B789A00A}"/>
              </a:ext>
            </a:extLst>
          </p:cNvPr>
          <p:cNvSpPr txBox="1">
            <a:spLocks/>
          </p:cNvSpPr>
          <p:nvPr/>
        </p:nvSpPr>
        <p:spPr>
          <a:xfrm>
            <a:off x="4545933" y="1915818"/>
            <a:ext cx="6831076" cy="54864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sz="3600" b="1" cap="none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chromosomal abnormalities </a:t>
            </a:r>
            <a:endParaRPr lang="en-GB" sz="2800" b="1" cap="none" spc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صورة 1">
            <a:extLst>
              <a:ext uri="{FF2B5EF4-FFF2-40B4-BE49-F238E27FC236}">
                <a16:creationId xmlns:a16="http://schemas.microsoft.com/office/drawing/2014/main" id="{9174EF0F-133C-8733-1293-902111BF78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521" y="2291382"/>
            <a:ext cx="2640597" cy="264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33685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83" y="668741"/>
            <a:ext cx="10058400" cy="569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1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583140"/>
            <a:ext cx="10373436" cy="5076967"/>
          </a:xfrm>
        </p:spPr>
        <p:txBody>
          <a:bodyPr>
            <a:normAutofit fontScale="85000" lnSpcReduction="20000"/>
          </a:bodyPr>
          <a:lstStyle/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Numerical aberrations represent a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significant proportion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chromosomal changes found in humans.</a:t>
            </a:r>
          </a:p>
          <a:p>
            <a:pPr fontAlgn="base"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Constitutive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numerical aberrations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(present 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all cells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– due to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meiosis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Mosaic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numerical aberrations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(present 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some cells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– due to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mitosis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They are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major cause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of:</a:t>
            </a:r>
          </a:p>
          <a:p>
            <a:pPr fontAlgn="base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Pregnancy loss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Abnormalities in live births </a:t>
            </a:r>
          </a:p>
          <a:p>
            <a:pPr marL="1074738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Trisomy 21 → Down syndrome</a:t>
            </a:r>
          </a:p>
          <a:p>
            <a:pPr marL="1074738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Trisomy 18 → Edward syndrome </a:t>
            </a:r>
          </a:p>
          <a:p>
            <a:pPr marL="1074738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Trisomy 13 →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Patau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syndrome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Numerical Aberrations</a:t>
            </a:r>
          </a:p>
        </p:txBody>
      </p:sp>
    </p:spTree>
    <p:extLst>
      <p:ext uri="{BB962C8B-B14F-4D97-AF65-F5344CB8AC3E}">
        <p14:creationId xmlns:p14="http://schemas.microsoft.com/office/powerpoint/2010/main" val="3466816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855945"/>
            <a:ext cx="10373436" cy="4352544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Chromosome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non-disjunction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is defined as the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unbalanced segregation of chromosomes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leading to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aneuploidy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It may occur at: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Meiosis 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when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homologous chromosomes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fail to segregate to opposite poles</a:t>
            </a:r>
          </a:p>
          <a:p>
            <a:pPr fontAlgn="base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Meiosis II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– when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sister chromatids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fail to separate at the centromere and segregate to opposite poles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sz="2800" b="1" cap="none" dirty="0">
                <a:latin typeface="Times New Roman" pitchFamily="18" charset="0"/>
                <a:cs typeface="Times New Roman" pitchFamily="18" charset="0"/>
              </a:rPr>
              <a:t>Meiotic Non-disjunction</a:t>
            </a:r>
          </a:p>
        </p:txBody>
      </p:sp>
    </p:spTree>
    <p:extLst>
      <p:ext uri="{BB962C8B-B14F-4D97-AF65-F5344CB8AC3E}">
        <p14:creationId xmlns:p14="http://schemas.microsoft.com/office/powerpoint/2010/main" val="1818380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image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65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855945"/>
            <a:ext cx="10373436" cy="4352544"/>
          </a:xfrm>
        </p:spPr>
        <p:txBody>
          <a:bodyPr>
            <a:normAutofit/>
          </a:bodyPr>
          <a:lstStyle/>
          <a:p>
            <a:pPr fontAlgn="base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47,XXY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Most common cause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hypogonadism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male infertility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Accounts for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~10% of infertile men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sz="2800" b="1" cap="none" dirty="0" err="1">
                <a:latin typeface="Times New Roman" pitchFamily="18" charset="0"/>
                <a:cs typeface="Times New Roman" pitchFamily="18" charset="0"/>
              </a:rPr>
              <a:t>Klinefelter</a:t>
            </a:r>
            <a:r>
              <a:rPr lang="en-US" sz="2800" b="1" cap="none" dirty="0">
                <a:latin typeface="Times New Roman" pitchFamily="18" charset="0"/>
                <a:cs typeface="Times New Roman" pitchFamily="18" charset="0"/>
              </a:rPr>
              <a:t> Syndrome</a:t>
            </a:r>
          </a:p>
        </p:txBody>
      </p:sp>
      <p:pic>
        <p:nvPicPr>
          <p:cNvPr id="5" name="Picture 2" descr="temp_image_18.jpg"/>
          <p:cNvPicPr>
            <a:picLocks noChangeAspect="1"/>
          </p:cNvPicPr>
          <p:nvPr/>
        </p:nvPicPr>
        <p:blipFill rotWithShape="1">
          <a:blip r:embed="rId2"/>
          <a:srcRect l="35037" t="41393" r="5625" b="4080"/>
          <a:stretch/>
        </p:blipFill>
        <p:spPr>
          <a:xfrm>
            <a:off x="1447799" y="3575713"/>
            <a:ext cx="10058400" cy="328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15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532263" y="1855944"/>
            <a:ext cx="11136573" cy="500205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Polyploidy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occur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before fertilization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(due to errors in meiosis producing diploid gametes) 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after fertilization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(due to errors in early mitotic divisions). It results 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extra complete sets of chromosomes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(e.g.,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triploidy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3n or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tetraploidy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4n)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sz="2800" b="1" cap="none" dirty="0">
                <a:latin typeface="Times New Roman" pitchFamily="18" charset="0"/>
                <a:cs typeface="Times New Roman" pitchFamily="18" charset="0"/>
              </a:rPr>
              <a:t>Polyploidy</a:t>
            </a:r>
          </a:p>
        </p:txBody>
      </p:sp>
      <p:pic>
        <p:nvPicPr>
          <p:cNvPr id="5" name="Picture 2" descr="temp_image_20.jpg"/>
          <p:cNvPicPr>
            <a:picLocks noChangeAspect="1"/>
          </p:cNvPicPr>
          <p:nvPr/>
        </p:nvPicPr>
        <p:blipFill rotWithShape="1">
          <a:blip r:embed="rId2"/>
          <a:srcRect l="34814" t="44975" r="5625" b="7264"/>
          <a:stretch/>
        </p:blipFill>
        <p:spPr>
          <a:xfrm>
            <a:off x="2210938" y="2919396"/>
            <a:ext cx="6565710" cy="1813926"/>
          </a:xfrm>
          <a:prstGeom prst="rect">
            <a:avLst/>
          </a:prstGeom>
        </p:spPr>
      </p:pic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472220"/>
              </p:ext>
            </p:extLst>
          </p:nvPr>
        </p:nvGraphicFramePr>
        <p:xfrm>
          <a:off x="1293113" y="4913194"/>
          <a:ext cx="9821862" cy="1463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273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39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3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Type</a:t>
                      </a:r>
                      <a:endParaRPr lang="ar-IQ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Number of groups</a:t>
                      </a:r>
                      <a:endParaRPr lang="ar-IQ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Number of chromosomes</a:t>
                      </a:r>
                      <a:endParaRPr lang="ar-IQ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(diploid) normal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2n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ar-IQ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itchFamily="18" charset="0"/>
                          <a:cs typeface="Times New Roman" pitchFamily="18" charset="0"/>
                        </a:rPr>
                        <a:t>Triploidy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itchFamily="18" charset="0"/>
                          <a:cs typeface="Times New Roman" pitchFamily="18" charset="0"/>
                        </a:rPr>
                        <a:t>3n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ar-IQ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itchFamily="18" charset="0"/>
                          <a:cs typeface="Times New Roman" pitchFamily="18" charset="0"/>
                        </a:rPr>
                        <a:t>Tetraploidy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itchFamily="18" charset="0"/>
                          <a:cs typeface="Times New Roman" pitchFamily="18" charset="0"/>
                        </a:rPr>
                        <a:t>4n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ar-IQ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461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3AB387-FCFA-F7C1-1FCD-7C816C593C43}"/>
              </a:ext>
            </a:extLst>
          </p:cNvPr>
          <p:cNvSpPr txBox="1"/>
          <p:nvPr/>
        </p:nvSpPr>
        <p:spPr>
          <a:xfrm>
            <a:off x="1054147" y="1650532"/>
            <a:ext cx="10083705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Any questions?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9DF20-48B6-F6DC-9ACB-5C4A1DE3AB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5DF2D63-3FF5-D547-96B9-BE9CCD1ABA58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55F9A-718E-79E4-F2F9-9CBFACC5F41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A141A4-5648-AC7F-6D1F-9285C5152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271" y="1173731"/>
            <a:ext cx="7046258" cy="528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2463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5400" y="1855945"/>
            <a:ext cx="10355826" cy="4352544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By the end of this lecture, you will be able to:</a:t>
            </a:r>
          </a:p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Define chromosomal disorders as changes in number or structure.</a:t>
            </a:r>
          </a:p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Distinguish numerical from structural aberrations.</a:t>
            </a:r>
          </a:p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List key structural types: deletion, duplication, translocation, inversion.</a:t>
            </a:r>
          </a:p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Explain non-disjunction mechanisms causing aneuploidy.</a:t>
            </a:r>
          </a:p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Identify clinical features of Turner,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Klinefelter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 Down syndromes.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Learning Objectives</a:t>
            </a:r>
            <a:endParaRPr lang="en-GB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152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855945"/>
            <a:ext cx="10373436" cy="435254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What Are Chromosomal Disorders?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A chromosomal disorder occurs when there is a change in the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the chromosomes.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This change in the amount, or arrangement of, the genetic information in the cells may result in problems 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growth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development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and/or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functioning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the body systems.</a:t>
            </a:r>
          </a:p>
          <a:p>
            <a:pPr fontAlgn="base"/>
            <a:r>
              <a:rPr lang="en-US" b="1" dirty="0">
                <a:latin typeface="Times New Roman" pitchFamily="18" charset="0"/>
                <a:cs typeface="Times New Roman" pitchFamily="18" charset="0"/>
              </a:rPr>
              <a:t>Types of Chromosomal Abnormalities</a:t>
            </a:r>
          </a:p>
          <a:p>
            <a:pPr marL="0" indent="0" fontAlgn="base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        There are two main types of chromosomal abnormalities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Numerical Aberrations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 changes 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chromosome number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buFont typeface="Arial"/>
              <a:buChar char="•"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Structural Aberrations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 changes 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chromosome structure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Chromosomal </a:t>
            </a:r>
            <a:r>
              <a:rPr lang="en-GB" b="1" cap="none" dirty="0">
                <a:latin typeface="Times New Roman" pitchFamily="18" charset="0"/>
                <a:cs typeface="Times New Roman" pitchFamily="18" charset="0"/>
              </a:rPr>
              <a:t>Abnormalities </a:t>
            </a:r>
            <a:endParaRPr lang="en-GB" sz="54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20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624083"/>
            <a:ext cx="10373436" cy="4940489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Structural chromosome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rearrangements are changes in the physical structure of chromosomes that may result in:</a:t>
            </a:r>
          </a:p>
          <a:p>
            <a:pPr fontAlgn="base"/>
            <a:r>
              <a:rPr lang="en-US" dirty="0">
                <a:latin typeface="Times New Roman" pitchFamily="18" charset="0"/>
                <a:cs typeface="Times New Roman" pitchFamily="18" charset="0"/>
              </a:rPr>
              <a:t>birth defects</a:t>
            </a:r>
          </a:p>
          <a:p>
            <a:pPr fontAlgn="base"/>
            <a:r>
              <a:rPr lang="en-US" dirty="0">
                <a:latin typeface="Times New Roman" pitchFamily="18" charset="0"/>
                <a:cs typeface="Times New Roman" pitchFamily="18" charset="0"/>
              </a:rPr>
              <a:t>mental retardation</a:t>
            </a:r>
          </a:p>
          <a:p>
            <a:pPr fontAlgn="base"/>
            <a:r>
              <a:rPr lang="en-US" dirty="0">
                <a:latin typeface="Times New Roman" pitchFamily="18" charset="0"/>
                <a:cs typeface="Times New Roman" pitchFamily="18" charset="0"/>
              </a:rPr>
              <a:t>increased risk for infertility</a:t>
            </a:r>
          </a:p>
          <a:p>
            <a:pPr fontAlgn="base"/>
            <a:r>
              <a:rPr lang="en-US" dirty="0">
                <a:latin typeface="Times New Roman" pitchFamily="18" charset="0"/>
                <a:cs typeface="Times New Roman" pitchFamily="18" charset="0"/>
              </a:rPr>
              <a:t>pregnancy loss</a:t>
            </a:r>
          </a:p>
          <a:p>
            <a:pPr fontAlgn="base"/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Due to:</a:t>
            </a:r>
          </a:p>
          <a:p>
            <a:pPr fontAlgn="base"/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chromosomal breakage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unequal crossing over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which result in:</a:t>
            </a:r>
          </a:p>
          <a:p>
            <a:pPr lvl="1" fontAlgn="base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Deletions</a:t>
            </a:r>
          </a:p>
          <a:p>
            <a:pPr lvl="1" fontAlgn="base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ring chromosomes</a:t>
            </a:r>
          </a:p>
          <a:p>
            <a:pPr lvl="1" fontAlgn="base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Duplications</a:t>
            </a:r>
          </a:p>
          <a:p>
            <a:pPr lvl="1" fontAlgn="base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Translocations</a:t>
            </a:r>
          </a:p>
          <a:p>
            <a:pPr lvl="1" fontAlgn="base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insertions</a:t>
            </a:r>
          </a:p>
          <a:p>
            <a:pPr lvl="1" fontAlgn="base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inversions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Structural Aberrations</a:t>
            </a:r>
          </a:p>
        </p:txBody>
      </p:sp>
    </p:spTree>
    <p:extLst>
      <p:ext uri="{BB962C8B-B14F-4D97-AF65-F5344CB8AC3E}">
        <p14:creationId xmlns:p14="http://schemas.microsoft.com/office/powerpoint/2010/main" val="173865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855945"/>
            <a:ext cx="6183573" cy="4352544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50000"/>
              </a:lnSpc>
            </a:pPr>
            <a:r>
              <a:rPr lang="en-GB" sz="28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Deletions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 result in loss of a chromosome segment </a:t>
            </a:r>
          </a:p>
          <a:p>
            <a:pPr fontAlgn="base">
              <a:lnSpc>
                <a:spcPct val="150000"/>
              </a:lnSpc>
            </a:pPr>
            <a:r>
              <a:rPr lang="en-GB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Terminal deletions 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are caused by a single break with loss of the segment distal to the break. </a:t>
            </a:r>
          </a:p>
          <a:p>
            <a:pPr algn="just">
              <a:lnSpc>
                <a:spcPct val="107000"/>
              </a:lnSpc>
            </a:pPr>
            <a:r>
              <a:rPr lang="en-GB" sz="28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Interstitial deletions 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Arial" pitchFamily="34" charset="0"/>
              </a:rPr>
              <a:t>result from two breaks in a chromosome, loss of the intervening segment, and reunion of the breakpoints.</a:t>
            </a:r>
          </a:p>
          <a:p>
            <a:pPr fontAlgn="base">
              <a:lnSpc>
                <a:spcPct val="150000"/>
              </a:lnSpc>
            </a:pPr>
            <a:endParaRPr lang="en-US" sz="2800" dirty="0"/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Deletions</a:t>
            </a:r>
          </a:p>
        </p:txBody>
      </p:sp>
      <p:pic>
        <p:nvPicPr>
          <p:cNvPr id="5" name="Picture 2" descr="temp_image_8.jpg"/>
          <p:cNvPicPr>
            <a:picLocks noChangeAspect="1"/>
          </p:cNvPicPr>
          <p:nvPr/>
        </p:nvPicPr>
        <p:blipFill rotWithShape="1">
          <a:blip r:embed="rId2"/>
          <a:srcRect l="2799" t="50000"/>
          <a:stretch/>
        </p:blipFill>
        <p:spPr>
          <a:xfrm>
            <a:off x="7574507" y="1583140"/>
            <a:ext cx="4625452" cy="516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5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855945"/>
            <a:ext cx="10373436" cy="4988406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latin typeface="Times New Roman" pitchFamily="18" charset="0"/>
                <a:cs typeface="Times New Roman" pitchFamily="18" charset="0"/>
              </a:rPr>
              <a:t>Duplications are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unbalanced rearrangements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that result in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partial trisomy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dirty="0">
                <a:latin typeface="Times New Roman" pitchFamily="18" charset="0"/>
                <a:cs typeface="Times New Roman" pitchFamily="18" charset="0"/>
              </a:rPr>
              <a:t>Believed to result from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unequal crossing over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en-US" dirty="0">
                <a:latin typeface="Times New Roman" pitchFamily="18" charset="0"/>
                <a:cs typeface="Times New Roman" pitchFamily="18" charset="0"/>
              </a:rPr>
              <a:t>especially in regions of the genome where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repeat sequences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found.</a:t>
            </a:r>
          </a:p>
          <a:p>
            <a:pPr fontAlgn="base"/>
            <a:r>
              <a:rPr lang="en-US" b="1" dirty="0">
                <a:latin typeface="Times New Roman" pitchFamily="18" charset="0"/>
                <a:cs typeface="Times New Roman" pitchFamily="18" charset="0"/>
              </a:rPr>
              <a:t>Types: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duplication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Deletion/duplication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Duplications</a:t>
            </a:r>
          </a:p>
        </p:txBody>
      </p:sp>
      <p:pic>
        <p:nvPicPr>
          <p:cNvPr id="5" name="Picture 2" descr="temp_image_9.jpg"/>
          <p:cNvPicPr>
            <a:picLocks noChangeAspect="1"/>
          </p:cNvPicPr>
          <p:nvPr/>
        </p:nvPicPr>
        <p:blipFill rotWithShape="1">
          <a:blip r:embed="rId2"/>
          <a:srcRect l="54291" t="45572"/>
          <a:stretch/>
        </p:blipFill>
        <p:spPr>
          <a:xfrm>
            <a:off x="4763069" y="3507475"/>
            <a:ext cx="7428931" cy="313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55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1295400" y="1855945"/>
            <a:ext cx="10373436" cy="4352544"/>
          </a:xfrm>
        </p:spPr>
        <p:txBody>
          <a:bodyPr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Translocations involve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breaks in two different chromosomes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with an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exchange of segments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In humans, there are two major types of translocation:</a:t>
            </a:r>
          </a:p>
          <a:p>
            <a:pPr fontAlgn="base">
              <a:lnSpc>
                <a:spcPct val="150000"/>
              </a:lnSpc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Reciprocal translocations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 in which there is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no visual loss of chromatin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150000"/>
              </a:lnSpc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Robertsonian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translocations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– in which the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long arms of two acrocentric chromosomes are joined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with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loss of the two short arms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Translocations</a:t>
            </a:r>
          </a:p>
        </p:txBody>
      </p:sp>
    </p:spTree>
    <p:extLst>
      <p:ext uri="{BB962C8B-B14F-4D97-AF65-F5344CB8AC3E}">
        <p14:creationId xmlns:p14="http://schemas.microsoft.com/office/powerpoint/2010/main" val="3803003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image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5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545911" y="1665027"/>
            <a:ext cx="11327642" cy="509061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Inversions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occur when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breaks happen within the same chromosome, and the intervening segment rotates 180° before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reinserting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itself into the chromosome. This rearrangement alters the gene sequence but usually does not result in a loss of genetic material.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There are two main types of inversions:</a:t>
            </a:r>
          </a:p>
          <a:p>
            <a:pPr>
              <a:lnSpc>
                <a:spcPct val="110000"/>
              </a:lnSpc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Pericentric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inversion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breaks occurring 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both arms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the chromosome and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involves the centromere. </a:t>
            </a:r>
          </a:p>
          <a:p>
            <a:pPr>
              <a:lnSpc>
                <a:spcPct val="110000"/>
              </a:lnSpc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Paracentric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inversion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occurs within 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single arm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of the chromosome and does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not involve the centromere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0B4DC879-AECF-DF88-BD02-7C7BD3F1630A}"/>
              </a:ext>
            </a:extLst>
          </p:cNvPr>
          <p:cNvSpPr txBox="1">
            <a:spLocks/>
          </p:cNvSpPr>
          <p:nvPr/>
        </p:nvSpPr>
        <p:spPr>
          <a:xfrm>
            <a:off x="1447799" y="564107"/>
            <a:ext cx="10058400" cy="914400"/>
          </a:xfrm>
          <a:prstGeom prst="rect">
            <a:avLst/>
          </a:prstGeom>
          <a:solidFill>
            <a:srgbClr val="C7DBE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1"/>
                </a:solidFill>
                <a:latin typeface="+mj-lt"/>
                <a:ea typeface="+mj-ea"/>
                <a:cs typeface="Posterama" panose="020B0504020200020000" pitchFamily="34" charset="0"/>
              </a:defRPr>
            </a:lvl1pPr>
          </a:lstStyle>
          <a:p>
            <a:pPr algn="ctr"/>
            <a:r>
              <a:rPr lang="en-US" b="1" cap="none" dirty="0">
                <a:latin typeface="Times New Roman" pitchFamily="18" charset="0"/>
                <a:cs typeface="Times New Roman" pitchFamily="18" charset="0"/>
              </a:rPr>
              <a:t>Inversions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6176748" y="4442346"/>
            <a:ext cx="5191837" cy="7847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lnSpc>
                <a:spcPct val="110000"/>
              </a:lnSpc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Before the inversion: A – B –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 – centromere – D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E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After the inversion: A – B –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 – centromere – C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E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6176747" y="5868536"/>
            <a:ext cx="5191837" cy="764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Before the inversion: A – B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C – D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E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After the inversion:   A – B –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 – C –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ar-IQ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663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cientific Discover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6D3ED"/>
      </a:accent1>
      <a:accent2>
        <a:srgbClr val="C7DBE1"/>
      </a:accent2>
      <a:accent3>
        <a:srgbClr val="688EBD"/>
      </a:accent3>
      <a:accent4>
        <a:srgbClr val="BCE5DD"/>
      </a:accent4>
      <a:accent5>
        <a:srgbClr val="66DDCC"/>
      </a:accent5>
      <a:accent6>
        <a:srgbClr val="E0CE61"/>
      </a:accent6>
      <a:hlink>
        <a:srgbClr val="0563C1"/>
      </a:hlink>
      <a:folHlink>
        <a:srgbClr val="954F72"/>
      </a:folHlink>
    </a:clrScheme>
    <a:fontScheme name="Custom 36">
      <a:majorFont>
        <a:latin typeface="Posterama"/>
        <a:ea typeface=""/>
        <a:cs typeface=""/>
      </a:majorFont>
      <a:minorFont>
        <a:latin typeface="Daytona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tific-Discovery_Win32_EF_v4" id="{D94798B6-E450-4518-8015-6EE17CD1412B}" vid="{16A04E6B-C80A-471C-86D6-D49E9EAD76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5" ma:contentTypeDescription="Create a new document." ma:contentTypeScope="" ma:versionID="e02306daf00165b375dc6a58966960b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df88fb76bf5f555224557953949c1ec9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746342-5E84-430E-9251-61001F208E7A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71af3243-3dd4-4a8d-8c0d-dd76da1f02a5"/>
    <ds:schemaRef ds:uri="http://schemas.microsoft.com/office/infopath/2007/PartnerControls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E8B3377-22F1-4153-96F0-CC2E4BE41C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B2FABB-45EC-440E-B647-8CA57BA45ACA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4911</TotalTime>
  <Words>755</Words>
  <Application>Microsoft Office PowerPoint</Application>
  <PresentationFormat>شاشة عريضة</PresentationFormat>
  <Paragraphs>125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Office Theme</vt:lpstr>
      <vt:lpstr>الوراثة الطبية 1 / الكورس الاول</vt:lpstr>
      <vt:lpstr>Learning Objectives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title</dc:title>
  <dc:creator>SAWA</dc:creator>
  <cp:lastModifiedBy>عباس ع</cp:lastModifiedBy>
  <cp:revision>442</cp:revision>
  <dcterms:created xsi:type="dcterms:W3CDTF">2023-12-13T07:35:24Z</dcterms:created>
  <dcterms:modified xsi:type="dcterms:W3CDTF">2025-10-31T11:19:40Z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